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diagrams/data1.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4.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slides/slide26.xml" ContentType="application/vnd.openxmlformats-officedocument.presentationml.slide+xml"/>
  <Override PartName="/ppt/slides/slide24.xml" ContentType="application/vnd.openxmlformats-officedocument.presentationml.slide+xml"/>
  <Override PartName="/ppt/slides/slide20.xml" ContentType="application/vnd.openxmlformats-officedocument.presentationml.slide+xml"/>
  <Override PartName="/ppt/slides/slide25.xml" ContentType="application/vnd.openxmlformats-officedocument.presentationml.slide+xml"/>
  <Override PartName="/ppt/slides/slide21.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Masters/slideMaster1.xml" ContentType="application/vnd.openxmlformats-officedocument.presentationml.slideMaster+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14.xml" ContentType="application/vnd.openxmlformats-officedocument.presentationml.notesSlide+xml"/>
  <Override PartName="/ppt/notesSlides/notesSlide12.xml" ContentType="application/vnd.openxmlformats-officedocument.presentationml.notesSlide+xml"/>
  <Override PartName="/ppt/notesSlides/notesSlide24.xml" ContentType="application/vnd.openxmlformats-officedocument.presentationml.notesSlide+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25.xml" ContentType="application/vnd.openxmlformats-officedocument.presentationml.notesSlide+xml"/>
  <Override PartName="/ppt/notesSlides/notesSlide27.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23.xml" ContentType="application/vnd.openxmlformats-officedocument.presentationml.notesSlide+xml"/>
  <Override PartName="/ppt/notesSlides/notesSlide22.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13.xml" ContentType="application/vnd.openxmlformats-officedocument.presentationml.notesSlide+xml"/>
  <Override PartName="/ppt/notesSlides/notesSlide5.xml" ContentType="application/vnd.openxmlformats-officedocument.presentationml.notesSlide+xml"/>
  <Override PartName="/ppt/slideLayouts/slideLayout12.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notesSlides/notesSlide6.xml" ContentType="application/vnd.openxmlformats-officedocument.presentationml.notesSlide+xml"/>
  <Override PartName="/ppt/slideLayouts/slideLayout1.xml" ContentType="application/vnd.openxmlformats-officedocument.presentationml.slideLayout+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slideLayouts/slideLayout13.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6.xml" ContentType="application/vnd.openxmlformats-officedocument.presentationml.notesSlide+xml"/>
  <Override PartName="/ppt/slideLayouts/slideLayout11.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charts/chart3.xml" ContentType="application/vnd.openxmlformats-officedocument.drawingml.chart+xml"/>
  <Override PartName="/ppt/theme/theme2.xml" ContentType="application/vnd.openxmlformats-officedocument.theme+xml"/>
  <Override PartName="/ppt/theme/theme1.xml" ContentType="application/vnd.openxmlformats-officedocument.theme+xml"/>
  <Override PartName="/ppt/theme/theme3.xml" ContentType="application/vnd.openxmlformats-officedocument.theme+xml"/>
  <Override PartName="/ppt/diagrams/layout1.xml" ContentType="application/vnd.openxmlformats-officedocument.drawingml.diagramLayout+xml"/>
  <Override PartName="/ppt/charts/colors2.xml" ContentType="application/vnd.ms-office.chartcolor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charts/style2.xml" ContentType="application/vnd.ms-office.chartstyle+xml"/>
  <Override PartName="/ppt/commentAuthors.xml" ContentType="application/vnd.openxmlformats-officedocument.presentationml.commentAuthors+xml"/>
  <Override PartName="/ppt/charts/colors4.xml" ContentType="application/vnd.ms-office.chartcolorstyle+xml"/>
  <Override PartName="/ppt/charts/style4.xml" ContentType="application/vnd.ms-office.chartstyle+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diagrams/drawing2.xml" ContentType="application/vnd.ms-office.drawingml.diagramDrawing+xml"/>
  <Override PartName="/ppt/charts/chart2.xml" ContentType="application/vnd.openxmlformats-officedocument.drawingml.chart+xml"/>
  <Override PartName="/ppt/diagrams/quickStyle2.xml" ContentType="application/vnd.openxmlformats-officedocument.drawingml.diagramStyle+xml"/>
  <Override PartName="/ppt/diagrams/colors2.xml" ContentType="application/vnd.openxmlformats-officedocument.drawingml.diagramColors+xml"/>
  <Override PartName="/ppt/diagrams/drawing1.xml" ContentType="application/vnd.ms-office.drawingml.diagramDrawing+xml"/>
  <Override PartName="/ppt/diagrams/colors1.xml" ContentType="application/vnd.openxmlformats-officedocument.drawingml.diagramColors+xml"/>
  <Override PartName="/ppt/diagrams/quickStyle1.xml" ContentType="application/vnd.openxmlformats-officedocument.drawingml.diagramStyle+xml"/>
  <Override PartName="/ppt/charts/style1.xml" ContentType="application/vnd.ms-office.chartstyle+xml"/>
  <Override PartName="/ppt/charts/chart1.xml" ContentType="application/vnd.openxmlformats-officedocument.drawingml.chart+xml"/>
  <Override PartName="/ppt/charts/colors1.xml" ContentType="application/vnd.ms-office.chartcolorstyle+xml"/>
  <Override PartName="/ppt/diagrams/layout2.xml" ContentType="application/vnd.openxmlformats-officedocument.drawingml.diagramLayout+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31"/>
  </p:notesMasterIdLst>
  <p:handoutMasterIdLst>
    <p:handoutMasterId r:id="rId32"/>
  </p:handoutMasterIdLst>
  <p:sldIdLst>
    <p:sldId id="256" r:id="rId2"/>
    <p:sldId id="290" r:id="rId3"/>
    <p:sldId id="383" r:id="rId4"/>
    <p:sldId id="291" r:id="rId5"/>
    <p:sldId id="298" r:id="rId6"/>
    <p:sldId id="309" r:id="rId7"/>
    <p:sldId id="342" r:id="rId8"/>
    <p:sldId id="372" r:id="rId9"/>
    <p:sldId id="373" r:id="rId10"/>
    <p:sldId id="386" r:id="rId11"/>
    <p:sldId id="338" r:id="rId12"/>
    <p:sldId id="339" r:id="rId13"/>
    <p:sldId id="362" r:id="rId14"/>
    <p:sldId id="340" r:id="rId15"/>
    <p:sldId id="343" r:id="rId16"/>
    <p:sldId id="375" r:id="rId17"/>
    <p:sldId id="327" r:id="rId18"/>
    <p:sldId id="358" r:id="rId19"/>
    <p:sldId id="341" r:id="rId20"/>
    <p:sldId id="294" r:id="rId21"/>
    <p:sldId id="384" r:id="rId22"/>
    <p:sldId id="382" r:id="rId23"/>
    <p:sldId id="377" r:id="rId24"/>
    <p:sldId id="376" r:id="rId25"/>
    <p:sldId id="379" r:id="rId26"/>
    <p:sldId id="378" r:id="rId27"/>
    <p:sldId id="380" r:id="rId28"/>
    <p:sldId id="381" r:id="rId29"/>
    <p:sldId id="351" r:id="rId30"/>
  </p:sldIdLst>
  <p:sldSz cx="9144000" cy="6858000" type="screen4x3"/>
  <p:notesSz cx="7010400" cy="9296400"/>
  <p:custDataLst>
    <p:tags r:id="rId3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lynn14" initials="cf" lastIdx="10" clrIdx="0"/>
  <p:cmAuthor id="1" name="Broniarczyk, Kathy M" initials="BKM" lastIdx="11" clrIdx="1"/>
  <p:cmAuthor id="2" name="Dehn, Jennifer L" initials="DJL" lastIdx="36" clrIdx="2"/>
  <p:cmAuthor id="3" name="Johnson, Elizabeth Cline" initials="ECJ" lastIdx="8" clrIdx="3"/>
  <p:cmAuthor id="4" name="Collette, Christy L" initials="CCL" lastIdx="6"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1221"/>
    <a:srgbClr val="AC0604"/>
    <a:srgbClr val="15153D"/>
    <a:srgbClr val="2F35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80" autoAdjust="0"/>
    <p:restoredTop sz="69767" autoAdjust="0"/>
  </p:normalViewPr>
  <p:slideViewPr>
    <p:cSldViewPr>
      <p:cViewPr varScale="1">
        <p:scale>
          <a:sx n="80" d="100"/>
          <a:sy n="80" d="100"/>
        </p:scale>
        <p:origin x="2490" y="90"/>
      </p:cViewPr>
      <p:guideLst>
        <p:guide orient="horz" pos="2160"/>
        <p:guide pos="2880"/>
      </p:guideLst>
    </p:cSldViewPr>
  </p:slideViewPr>
  <p:outlineViewPr>
    <p:cViewPr>
      <p:scale>
        <a:sx n="33" d="100"/>
        <a:sy n="33" d="100"/>
      </p:scale>
      <p:origin x="144" y="0"/>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1.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heme" Target="theme/theme1.xml"/><Relationship Id="rId40"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3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pieChart>
        <c:varyColors val="1"/>
        <c:ser>
          <c:idx val="0"/>
          <c:order val="0"/>
          <c:dPt>
            <c:idx val="0"/>
            <c:bubble3D val="0"/>
            <c:spPr>
              <a:solidFill>
                <a:schemeClr val="accent3">
                  <a:tint val="54000"/>
                </a:schemeClr>
              </a:solidFill>
              <a:ln w="19050">
                <a:solidFill>
                  <a:schemeClr val="lt1"/>
                </a:solidFill>
              </a:ln>
              <a:effectLst/>
            </c:spPr>
            <c:extLst>
              <c:ext xmlns:c16="http://schemas.microsoft.com/office/drawing/2014/chart" uri="{C3380CC4-5D6E-409C-BE32-E72D297353CC}">
                <c16:uniqueId val="{00000001-A58B-439D-99AD-BD59E2A2F93A}"/>
              </c:ext>
            </c:extLst>
          </c:dPt>
          <c:dPt>
            <c:idx val="1"/>
            <c:bubble3D val="0"/>
            <c:spPr>
              <a:solidFill>
                <a:schemeClr val="accent3">
                  <a:tint val="77000"/>
                </a:schemeClr>
              </a:solidFill>
              <a:ln w="19050">
                <a:noFill/>
              </a:ln>
              <a:effectLst/>
            </c:spPr>
            <c:extLst>
              <c:ext xmlns:c16="http://schemas.microsoft.com/office/drawing/2014/chart" uri="{C3380CC4-5D6E-409C-BE32-E72D297353CC}">
                <c16:uniqueId val="{00000003-A58B-439D-99AD-BD59E2A2F93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58B-439D-99AD-BD59E2A2F93A}"/>
              </c:ext>
            </c:extLst>
          </c:dPt>
          <c:dPt>
            <c:idx val="3"/>
            <c:bubble3D val="0"/>
            <c:spPr>
              <a:solidFill>
                <a:schemeClr val="accent3">
                  <a:shade val="76000"/>
                </a:schemeClr>
              </a:solidFill>
              <a:ln w="19050">
                <a:solidFill>
                  <a:schemeClr val="lt1"/>
                </a:solidFill>
              </a:ln>
              <a:effectLst/>
            </c:spPr>
            <c:extLst>
              <c:ext xmlns:c16="http://schemas.microsoft.com/office/drawing/2014/chart" uri="{C3380CC4-5D6E-409C-BE32-E72D297353CC}">
                <c16:uniqueId val="{00000007-A58B-439D-99AD-BD59E2A2F93A}"/>
              </c:ext>
            </c:extLst>
          </c:dPt>
          <c:dPt>
            <c:idx val="4"/>
            <c:bubble3D val="0"/>
            <c:spPr>
              <a:solidFill>
                <a:schemeClr val="accent3">
                  <a:shade val="53000"/>
                </a:schemeClr>
              </a:solidFill>
              <a:ln w="19050">
                <a:solidFill>
                  <a:schemeClr val="lt1"/>
                </a:solidFill>
              </a:ln>
              <a:effectLst/>
            </c:spPr>
            <c:extLst>
              <c:ext xmlns:c16="http://schemas.microsoft.com/office/drawing/2014/chart" uri="{C3380CC4-5D6E-409C-BE32-E72D297353CC}">
                <c16:uniqueId val="{00000009-A58B-439D-99AD-BD59E2A2F93A}"/>
              </c:ext>
            </c:extLst>
          </c:dPt>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'Veterans By Age'!$A$1:$E$1</c:f>
              <c:strCache>
                <c:ptCount val="5"/>
                <c:pt idx="0">
                  <c:v>18-34 </c:v>
                </c:pt>
                <c:pt idx="1">
                  <c:v>35-54</c:v>
                </c:pt>
                <c:pt idx="2">
                  <c:v>55-64</c:v>
                </c:pt>
                <c:pt idx="3">
                  <c:v>65-74</c:v>
                </c:pt>
                <c:pt idx="4">
                  <c:v>75 up </c:v>
                </c:pt>
              </c:strCache>
            </c:strRef>
          </c:cat>
          <c:val>
            <c:numRef>
              <c:f>'Veterans By Age'!$A$2:$E$2</c:f>
              <c:numCache>
                <c:formatCode>#,##0</c:formatCode>
                <c:ptCount val="5"/>
                <c:pt idx="0">
                  <c:v>29926</c:v>
                </c:pt>
                <c:pt idx="1">
                  <c:v>100371</c:v>
                </c:pt>
                <c:pt idx="2">
                  <c:v>80299</c:v>
                </c:pt>
                <c:pt idx="3">
                  <c:v>107556</c:v>
                </c:pt>
                <c:pt idx="4">
                  <c:v>92568</c:v>
                </c:pt>
              </c:numCache>
            </c:numRef>
          </c:val>
          <c:extLst>
            <c:ext xmlns:c16="http://schemas.microsoft.com/office/drawing/2014/chart" uri="{C3380CC4-5D6E-409C-BE32-E72D297353CC}">
              <c16:uniqueId val="{0000000A-A58B-439D-99AD-BD59E2A2F93A}"/>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pieChart>
        <c:varyColors val="1"/>
        <c:ser>
          <c:idx val="0"/>
          <c:order val="0"/>
          <c:dPt>
            <c:idx val="0"/>
            <c:bubble3D val="0"/>
            <c:spPr>
              <a:solidFill>
                <a:schemeClr val="accent3">
                  <a:tint val="58000"/>
                </a:schemeClr>
              </a:solidFill>
              <a:ln w="19050">
                <a:solidFill>
                  <a:schemeClr val="lt1"/>
                </a:solidFill>
              </a:ln>
              <a:effectLst/>
            </c:spPr>
            <c:extLst>
              <c:ext xmlns:c16="http://schemas.microsoft.com/office/drawing/2014/chart" uri="{C3380CC4-5D6E-409C-BE32-E72D297353CC}">
                <c16:uniqueId val="{00000001-9DA3-4FDD-9DBF-6D5ED0F6F075}"/>
              </c:ext>
            </c:extLst>
          </c:dPt>
          <c:dPt>
            <c:idx val="1"/>
            <c:bubble3D val="0"/>
            <c:spPr>
              <a:solidFill>
                <a:schemeClr val="accent3">
                  <a:tint val="86000"/>
                </a:schemeClr>
              </a:solidFill>
              <a:ln w="19050">
                <a:solidFill>
                  <a:schemeClr val="lt1"/>
                </a:solidFill>
              </a:ln>
              <a:effectLst/>
            </c:spPr>
            <c:extLst>
              <c:ext xmlns:c16="http://schemas.microsoft.com/office/drawing/2014/chart" uri="{C3380CC4-5D6E-409C-BE32-E72D297353CC}">
                <c16:uniqueId val="{00000003-9DA3-4FDD-9DBF-6D5ED0F6F075}"/>
              </c:ext>
            </c:extLst>
          </c:dPt>
          <c:dPt>
            <c:idx val="2"/>
            <c:bubble3D val="0"/>
            <c:spPr>
              <a:solidFill>
                <a:schemeClr val="accent3">
                  <a:shade val="86000"/>
                </a:schemeClr>
              </a:solidFill>
              <a:ln w="19050">
                <a:solidFill>
                  <a:schemeClr val="lt1"/>
                </a:solidFill>
              </a:ln>
              <a:effectLst/>
            </c:spPr>
            <c:extLst>
              <c:ext xmlns:c16="http://schemas.microsoft.com/office/drawing/2014/chart" uri="{C3380CC4-5D6E-409C-BE32-E72D297353CC}">
                <c16:uniqueId val="{00000005-9DA3-4FDD-9DBF-6D5ED0F6F075}"/>
              </c:ext>
            </c:extLst>
          </c:dPt>
          <c:dPt>
            <c:idx val="3"/>
            <c:bubble3D val="0"/>
            <c:spPr>
              <a:solidFill>
                <a:schemeClr val="accent3">
                  <a:shade val="58000"/>
                </a:schemeClr>
              </a:solidFill>
              <a:ln w="19050">
                <a:solidFill>
                  <a:schemeClr val="lt1"/>
                </a:solidFill>
              </a:ln>
              <a:effectLst/>
            </c:spPr>
            <c:extLst>
              <c:ext xmlns:c16="http://schemas.microsoft.com/office/drawing/2014/chart" uri="{C3380CC4-5D6E-409C-BE32-E72D297353CC}">
                <c16:uniqueId val="{00000007-9DA3-4FDD-9DBF-6D5ED0F6F075}"/>
              </c:ext>
            </c:extLst>
          </c:dPt>
          <c:dLbls>
            <c:dLbl>
              <c:idx val="0"/>
              <c:layout>
                <c:manualLayout>
                  <c:x val="-0.10587707786526684"/>
                  <c:y val="-0.23123622047244094"/>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DA3-4FDD-9DBF-6D5ED0F6F075}"/>
                </c:ext>
              </c:extLst>
            </c:dLbl>
            <c:dLbl>
              <c:idx val="1"/>
              <c:layout>
                <c:manualLayout>
                  <c:x val="7.2228961244709275E-2"/>
                  <c:y val="5.270722977809592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DA3-4FDD-9DBF-6D5ED0F6F075}"/>
                </c:ext>
              </c:extLst>
            </c:dLbl>
            <c:dLbl>
              <c:idx val="3"/>
              <c:layout>
                <c:manualLayout>
                  <c:x val="3.2454954954954957E-2"/>
                  <c:y val="0.11936148890479599"/>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DA3-4FDD-9DBF-6D5ED0F6F075}"/>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demographics_indiana!$D$95:$G$95</c:f>
              <c:strCache>
                <c:ptCount val="4"/>
                <c:pt idx="0">
                  <c:v>Active Duty Army</c:v>
                </c:pt>
                <c:pt idx="1">
                  <c:v>Active Duty Air Force</c:v>
                </c:pt>
                <c:pt idx="2">
                  <c:v>Active Duty Navy</c:v>
                </c:pt>
                <c:pt idx="3">
                  <c:v>Active Duty Marine Corps</c:v>
                </c:pt>
              </c:strCache>
            </c:strRef>
          </c:cat>
          <c:val>
            <c:numRef>
              <c:f>demographics_indiana!$D$96:$G$96</c:f>
              <c:numCache>
                <c:formatCode>General</c:formatCode>
                <c:ptCount val="4"/>
                <c:pt idx="0">
                  <c:v>3777</c:v>
                </c:pt>
                <c:pt idx="1">
                  <c:v>949</c:v>
                </c:pt>
                <c:pt idx="2">
                  <c:v>94</c:v>
                </c:pt>
                <c:pt idx="3">
                  <c:v>438</c:v>
                </c:pt>
              </c:numCache>
            </c:numRef>
          </c:val>
          <c:extLst>
            <c:ext xmlns:c16="http://schemas.microsoft.com/office/drawing/2014/chart" uri="{C3380CC4-5D6E-409C-BE32-E72D297353CC}">
              <c16:uniqueId val="{00000008-9DA3-4FDD-9DBF-6D5ED0F6F075}"/>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col"/>
        <c:grouping val="clustered"/>
        <c:varyColors val="0"/>
        <c:ser>
          <c:idx val="0"/>
          <c:order val="0"/>
          <c:tx>
            <c:strRef>
              <c:f>dependents!$A$1</c:f>
              <c:strCache>
                <c:ptCount val="1"/>
                <c:pt idx="0">
                  <c:v>Selected Reserve Spouse </c:v>
                </c:pt>
              </c:strCache>
            </c:strRef>
          </c:tx>
          <c:spPr>
            <a:solidFill>
              <a:schemeClr val="accent1">
                <a:shade val="58000"/>
              </a:schemeClr>
            </a:solidFill>
            <a:ln>
              <a:noFill/>
            </a:ln>
            <a:effectLst/>
          </c:spPr>
          <c:invertIfNegative val="0"/>
          <c:dLbls>
            <c:dLbl>
              <c:idx val="0"/>
              <c:layout>
                <c:manualLayout>
                  <c:x val="0"/>
                  <c:y val="0.11818181818181818"/>
                </c:manualLayout>
              </c:layout>
              <c:tx>
                <c:rich>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r>
                      <a:rPr lang="en-US" dirty="0" smtClean="0">
                        <a:solidFill>
                          <a:schemeClr val="bg1"/>
                        </a:solidFill>
                      </a:rPr>
                      <a:t>6,675</a:t>
                    </a:r>
                    <a:endParaRPr lang="en-US" dirty="0">
                      <a:solidFill>
                        <a:schemeClr val="bg1"/>
                      </a:solidFill>
                    </a:endParaRPr>
                  </a:p>
                </c:rich>
              </c:tx>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123-4AF3-92C7-A69C0FE7E095}"/>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dependents!$A$2</c:f>
              <c:numCache>
                <c:formatCode>General</c:formatCode>
                <c:ptCount val="1"/>
                <c:pt idx="0">
                  <c:v>6675</c:v>
                </c:pt>
              </c:numCache>
            </c:numRef>
          </c:val>
          <c:extLst>
            <c:ext xmlns:c16="http://schemas.microsoft.com/office/drawing/2014/chart" uri="{C3380CC4-5D6E-409C-BE32-E72D297353CC}">
              <c16:uniqueId val="{00000000-6448-4474-BEA2-F0E369BD1722}"/>
            </c:ext>
          </c:extLst>
        </c:ser>
        <c:ser>
          <c:idx val="1"/>
          <c:order val="1"/>
          <c:tx>
            <c:strRef>
              <c:f>dependents!$B$1</c:f>
              <c:strCache>
                <c:ptCount val="1"/>
                <c:pt idx="0">
                  <c:v>Selected Reserve Children</c:v>
                </c:pt>
              </c:strCache>
            </c:strRef>
          </c:tx>
          <c:spPr>
            <a:solidFill>
              <a:schemeClr val="accent1">
                <a:shade val="86000"/>
              </a:schemeClr>
            </a:solidFill>
            <a:ln>
              <a:noFill/>
            </a:ln>
            <a:effectLst/>
          </c:spPr>
          <c:invertIfNegative val="0"/>
          <c:dLbls>
            <c:dLbl>
              <c:idx val="0"/>
              <c:layout>
                <c:manualLayout>
                  <c:x val="-3.7538719822184387E-3"/>
                  <c:y val="0.14696993557623478"/>
                </c:manualLayout>
              </c:layout>
              <c:tx>
                <c:rich>
                  <a:bodyPr rot="0" spcFirstLastPara="1" vertOverflow="ellipsis" vert="horz" wrap="square" lIns="38100" tIns="19050" rIns="38100" bIns="19050" anchor="ctr" anchorCtr="1">
                    <a:noAutofit/>
                  </a:bodyPr>
                  <a:lstStyle/>
                  <a:p>
                    <a:pPr>
                      <a:defRPr sz="1800" b="1" i="0" u="none" strike="noStrike" kern="1200" baseline="0">
                        <a:solidFill>
                          <a:schemeClr val="bg1"/>
                        </a:solidFill>
                        <a:latin typeface="+mn-lt"/>
                        <a:ea typeface="+mn-ea"/>
                        <a:cs typeface="+mn-cs"/>
                      </a:defRPr>
                    </a:pPr>
                    <a:r>
                      <a:rPr lang="en-US" sz="1800" b="1" dirty="0" smtClean="0">
                        <a:solidFill>
                          <a:schemeClr val="bg1"/>
                        </a:solidFill>
                      </a:rPr>
                      <a:t>14,205</a:t>
                    </a:r>
                    <a:endParaRPr lang="en-US" sz="1800" b="1" dirty="0">
                      <a:solidFill>
                        <a:schemeClr val="bg1"/>
                      </a:solidFill>
                    </a:endParaRPr>
                  </a:p>
                </c:rich>
              </c:tx>
              <c:spPr>
                <a:noFill/>
                <a:ln>
                  <a:noFill/>
                </a:ln>
                <a:effectLst/>
              </c:spPr>
              <c:txPr>
                <a:bodyPr rot="0" spcFirstLastPara="1" vertOverflow="ellipsis" vert="horz" wrap="square" lIns="38100" tIns="19050" rIns="38100" bIns="19050" anchor="ctr" anchorCtr="1">
                  <a:noAutofit/>
                </a:bodyPr>
                <a:lstStyle/>
                <a:p>
                  <a:pPr>
                    <a:defRPr sz="18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21291291291291292"/>
                      <c:h val="0.14843951324266286"/>
                    </c:manualLayout>
                  </c15:layout>
                </c:ext>
                <c:ext xmlns:c16="http://schemas.microsoft.com/office/drawing/2014/chart" uri="{C3380CC4-5D6E-409C-BE32-E72D297353CC}">
                  <c16:uniqueId val="{00000001-1123-4AF3-92C7-A69C0FE7E095}"/>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dependents!$B$2</c:f>
              <c:numCache>
                <c:formatCode>General</c:formatCode>
                <c:ptCount val="1"/>
                <c:pt idx="0">
                  <c:v>14205</c:v>
                </c:pt>
              </c:numCache>
            </c:numRef>
          </c:val>
          <c:extLst>
            <c:ext xmlns:c16="http://schemas.microsoft.com/office/drawing/2014/chart" uri="{C3380CC4-5D6E-409C-BE32-E72D297353CC}">
              <c16:uniqueId val="{00000001-6448-4474-BEA2-F0E369BD1722}"/>
            </c:ext>
          </c:extLst>
        </c:ser>
        <c:ser>
          <c:idx val="2"/>
          <c:order val="2"/>
          <c:tx>
            <c:strRef>
              <c:f>dependents!$C$1</c:f>
              <c:strCache>
                <c:ptCount val="1"/>
                <c:pt idx="0">
                  <c:v>Active Duty Spouse </c:v>
                </c:pt>
              </c:strCache>
            </c:strRef>
          </c:tx>
          <c:spPr>
            <a:solidFill>
              <a:schemeClr val="accent1">
                <a:tint val="86000"/>
              </a:schemeClr>
            </a:solidFill>
            <a:ln>
              <a:noFill/>
            </a:ln>
            <a:effectLst/>
          </c:spPr>
          <c:invertIfNegative val="0"/>
          <c:dLbls>
            <c:dLbl>
              <c:idx val="0"/>
              <c:layout>
                <c:manualLayout>
                  <c:x val="-5.9114232452687637E-8"/>
                  <c:y val="0.11969696969696958"/>
                </c:manualLayout>
              </c:layout>
              <c:tx>
                <c:rich>
                  <a:bodyPr rot="0" spcFirstLastPara="1" vertOverflow="ellipsis" vert="horz" wrap="square" lIns="38100" tIns="19050" rIns="38100" bIns="19050" anchor="ctr" anchorCtr="1">
                    <a:noAutofit/>
                  </a:bodyPr>
                  <a:lstStyle/>
                  <a:p>
                    <a:pPr>
                      <a:defRPr sz="1600" b="1" i="0" u="none" strike="noStrike" kern="1200" baseline="0">
                        <a:solidFill>
                          <a:schemeClr val="bg1"/>
                        </a:solidFill>
                        <a:latin typeface="+mn-lt"/>
                        <a:ea typeface="+mn-ea"/>
                        <a:cs typeface="+mn-cs"/>
                      </a:defRPr>
                    </a:pPr>
                    <a:r>
                      <a:rPr lang="en-US" sz="1600" b="1" dirty="0" smtClean="0">
                        <a:solidFill>
                          <a:schemeClr val="bg1"/>
                        </a:solidFill>
                      </a:rPr>
                      <a:t>1,792</a:t>
                    </a:r>
                    <a:endParaRPr lang="en-US" sz="1600" b="1" dirty="0">
                      <a:solidFill>
                        <a:schemeClr val="bg1"/>
                      </a:solidFill>
                    </a:endParaRPr>
                  </a:p>
                </c:rich>
              </c:tx>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1625225225225225"/>
                      <c:h val="0.13025769506084467"/>
                    </c:manualLayout>
                  </c15:layout>
                </c:ext>
                <c:ext xmlns:c16="http://schemas.microsoft.com/office/drawing/2014/chart" uri="{C3380CC4-5D6E-409C-BE32-E72D297353CC}">
                  <c16:uniqueId val="{00000002-1123-4AF3-92C7-A69C0FE7E095}"/>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dependents!$C$2</c:f>
              <c:numCache>
                <c:formatCode>General</c:formatCode>
                <c:ptCount val="1"/>
                <c:pt idx="0">
                  <c:v>1792</c:v>
                </c:pt>
              </c:numCache>
            </c:numRef>
          </c:val>
          <c:extLst>
            <c:ext xmlns:c16="http://schemas.microsoft.com/office/drawing/2014/chart" uri="{C3380CC4-5D6E-409C-BE32-E72D297353CC}">
              <c16:uniqueId val="{00000002-6448-4474-BEA2-F0E369BD1722}"/>
            </c:ext>
          </c:extLst>
        </c:ser>
        <c:ser>
          <c:idx val="3"/>
          <c:order val="3"/>
          <c:tx>
            <c:strRef>
              <c:f>dependents!$D$1</c:f>
              <c:strCache>
                <c:ptCount val="1"/>
                <c:pt idx="0">
                  <c:v>Active Duty Children </c:v>
                </c:pt>
              </c:strCache>
            </c:strRef>
          </c:tx>
          <c:spPr>
            <a:solidFill>
              <a:schemeClr val="accent1">
                <a:tint val="58000"/>
              </a:schemeClr>
            </a:solidFill>
            <a:ln>
              <a:noFill/>
            </a:ln>
            <a:effectLst/>
          </c:spPr>
          <c:invertIfNegative val="0"/>
          <c:dLbls>
            <c:dLbl>
              <c:idx val="0"/>
              <c:layout>
                <c:manualLayout>
                  <c:x val="3.7537537537536275E-3"/>
                  <c:y val="0.14696957766642796"/>
                </c:manualLayout>
              </c:layout>
              <c:tx>
                <c:rich>
                  <a:bodyPr rot="0" spcFirstLastPara="1" vertOverflow="ellipsis" vert="horz" wrap="square" lIns="38100" tIns="19050" rIns="38100" bIns="19050" anchor="ctr" anchorCtr="1">
                    <a:noAutofit/>
                  </a:bodyPr>
                  <a:lstStyle/>
                  <a:p>
                    <a:pPr>
                      <a:defRPr sz="1800" b="1" i="0" u="none" strike="noStrike" kern="1200" baseline="0">
                        <a:solidFill>
                          <a:schemeClr val="tx1">
                            <a:lumMod val="75000"/>
                            <a:lumOff val="25000"/>
                          </a:schemeClr>
                        </a:solidFill>
                        <a:latin typeface="+mn-lt"/>
                        <a:ea typeface="+mn-ea"/>
                        <a:cs typeface="+mn-cs"/>
                      </a:defRPr>
                    </a:pPr>
                    <a:r>
                      <a:rPr lang="en-US" sz="1800" b="1" dirty="0" smtClean="0">
                        <a:solidFill>
                          <a:schemeClr val="bg1"/>
                        </a:solidFill>
                      </a:rPr>
                      <a:t>2,374</a:t>
                    </a:r>
                    <a:endParaRPr lang="en-US" sz="1800" b="1" dirty="0">
                      <a:solidFill>
                        <a:schemeClr val="bg1"/>
                      </a:solidFill>
                    </a:endParaRPr>
                  </a:p>
                </c:rich>
              </c:tx>
              <c:spPr>
                <a:solidFill>
                  <a:schemeClr val="accent1">
                    <a:lumMod val="60000"/>
                    <a:lumOff val="40000"/>
                  </a:schemeClr>
                </a:solidFill>
                <a:ln>
                  <a:solidFill>
                    <a:srgbClr val="4F81BD"/>
                  </a:solidFill>
                </a:ln>
                <a:effectLst/>
              </c:spPr>
              <c:txPr>
                <a:bodyPr rot="0" spcFirstLastPara="1" vertOverflow="ellipsis" vert="horz" wrap="square" lIns="38100" tIns="19050" rIns="38100" bIns="19050" anchor="ctr" anchorCtr="1">
                  <a:noAutofit/>
                </a:bodyPr>
                <a:lstStyle/>
                <a:p>
                  <a:pPr>
                    <a:defRPr sz="18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161021021021021"/>
                      <c:h val="0.14237890718205679"/>
                    </c:manualLayout>
                  </c15:layout>
                </c:ext>
                <c:ext xmlns:c16="http://schemas.microsoft.com/office/drawing/2014/chart" uri="{C3380CC4-5D6E-409C-BE32-E72D297353CC}">
                  <c16:uniqueId val="{00000003-1123-4AF3-92C7-A69C0FE7E095}"/>
                </c:ext>
              </c:extLst>
            </c:dLbl>
            <c:spPr>
              <a:solidFill>
                <a:schemeClr val="accent1">
                  <a:lumMod val="60000"/>
                  <a:lumOff val="40000"/>
                </a:schemeClr>
              </a:solidFill>
              <a:ln>
                <a:solidFill>
                  <a:srgbClr val="4F81BD"/>
                </a:solid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dependents!$D$2</c:f>
              <c:numCache>
                <c:formatCode>General</c:formatCode>
                <c:ptCount val="1"/>
                <c:pt idx="0">
                  <c:v>2374</c:v>
                </c:pt>
              </c:numCache>
            </c:numRef>
          </c:val>
          <c:extLst>
            <c:ext xmlns:c16="http://schemas.microsoft.com/office/drawing/2014/chart" uri="{C3380CC4-5D6E-409C-BE32-E72D297353CC}">
              <c16:uniqueId val="{00000003-6448-4474-BEA2-F0E369BD1722}"/>
            </c:ext>
          </c:extLst>
        </c:ser>
        <c:dLbls>
          <c:showLegendKey val="0"/>
          <c:showVal val="0"/>
          <c:showCatName val="0"/>
          <c:showSerName val="0"/>
          <c:showPercent val="0"/>
          <c:showBubbleSize val="0"/>
        </c:dLbls>
        <c:gapWidth val="219"/>
        <c:overlap val="-27"/>
        <c:axId val="479524448"/>
        <c:axId val="479524776"/>
      </c:barChart>
      <c:catAx>
        <c:axId val="479524448"/>
        <c:scaling>
          <c:orientation val="minMax"/>
        </c:scaling>
        <c:delete val="1"/>
        <c:axPos val="b"/>
        <c:numFmt formatCode="General" sourceLinked="1"/>
        <c:majorTickMark val="none"/>
        <c:minorTickMark val="none"/>
        <c:tickLblPos val="nextTo"/>
        <c:crossAx val="479524776"/>
        <c:crosses val="autoZero"/>
        <c:auto val="1"/>
        <c:lblAlgn val="ctr"/>
        <c:lblOffset val="100"/>
        <c:noMultiLvlLbl val="0"/>
      </c:catAx>
      <c:valAx>
        <c:axId val="4795247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79524448"/>
        <c:crosses val="autoZero"/>
        <c:crossBetween val="between"/>
      </c:valAx>
      <c:spPr>
        <a:noFill/>
        <a:ln>
          <a:noFill/>
        </a:ln>
        <a:effectLst/>
      </c:spPr>
    </c:plotArea>
    <c:legend>
      <c:legendPos val="b"/>
      <c:layout>
        <c:manualLayout>
          <c:xMode val="edge"/>
          <c:yMode val="edge"/>
          <c:x val="0"/>
          <c:y val="0.87297279885468859"/>
          <c:w val="1"/>
          <c:h val="0.12702720114531141"/>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bar"/>
        <c:grouping val="clustered"/>
        <c:varyColors val="0"/>
        <c:ser>
          <c:idx val="0"/>
          <c:order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dPt>
            <c:idx val="0"/>
            <c:invertIfNegative val="0"/>
            <c:bubble3D val="0"/>
            <c:extLst>
              <c:ext xmlns:c16="http://schemas.microsoft.com/office/drawing/2014/chart" uri="{C3380CC4-5D6E-409C-BE32-E72D297353CC}">
                <c16:uniqueId val="{00000001-FAB8-47DE-9A6E-94AAB98AD068}"/>
              </c:ext>
            </c:extLst>
          </c:dPt>
          <c:dPt>
            <c:idx val="1"/>
            <c:invertIfNegative val="0"/>
            <c:bubble3D val="0"/>
            <c:extLst>
              <c:ext xmlns:c16="http://schemas.microsoft.com/office/drawing/2014/chart" uri="{C3380CC4-5D6E-409C-BE32-E72D297353CC}">
                <c16:uniqueId val="{00000003-FAB8-47DE-9A6E-94AAB98AD068}"/>
              </c:ext>
            </c:extLst>
          </c:dPt>
          <c:dLbls>
            <c:dLbl>
              <c:idx val="0"/>
              <c:layout>
                <c:manualLayout>
                  <c:x val="-8.7020169776075393E-2"/>
                  <c:y val="7.9260139652355937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AB8-47DE-9A6E-94AAB98AD068}"/>
                </c:ext>
              </c:extLst>
            </c:dLbl>
            <c:dLbl>
              <c:idx val="1"/>
              <c:layout>
                <c:manualLayout>
                  <c:x val="-0.10479759286845901"/>
                  <c:y val="-7.862130441242015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AB8-47DE-9A6E-94AAB98AD068}"/>
                </c:ext>
              </c:extLst>
            </c:dLbl>
            <c:spPr>
              <a:noFill/>
              <a:ln>
                <a:noFill/>
              </a:ln>
              <a:effectLst/>
            </c:spPr>
            <c:txPr>
              <a:bodyPr rot="0" spcFirstLastPara="1" vertOverflow="ellipsis" vert="horz" wrap="square" lIns="38100" tIns="19050" rIns="38100" bIns="19050" anchor="ctr" anchorCtr="1">
                <a:spAutoFit/>
              </a:bodyPr>
              <a:lstStyle/>
              <a:p>
                <a:pPr>
                  <a:defRPr sz="32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Sheet1!$D$1:$E$1</c:f>
              <c:strCache>
                <c:ptCount val="2"/>
                <c:pt idx="0">
                  <c:v>Total Veteran Suicides Rate</c:v>
                </c:pt>
                <c:pt idx="1">
                  <c:v>Total Suicides Rate</c:v>
                </c:pt>
              </c:strCache>
            </c:strRef>
          </c:cat>
          <c:val>
            <c:numRef>
              <c:f>Sheet1!$D$2:$E$2</c:f>
              <c:numCache>
                <c:formatCode>General</c:formatCode>
                <c:ptCount val="2"/>
                <c:pt idx="0">
                  <c:v>33.299999999999997</c:v>
                </c:pt>
                <c:pt idx="1">
                  <c:v>18.3</c:v>
                </c:pt>
              </c:numCache>
            </c:numRef>
          </c:val>
          <c:extLst>
            <c:ext xmlns:c16="http://schemas.microsoft.com/office/drawing/2014/chart" uri="{C3380CC4-5D6E-409C-BE32-E72D297353CC}">
              <c16:uniqueId val="{00000004-FAB8-47DE-9A6E-94AAB98AD068}"/>
            </c:ext>
          </c:extLst>
        </c:ser>
        <c:dLbls>
          <c:showLegendKey val="0"/>
          <c:showVal val="0"/>
          <c:showCatName val="0"/>
          <c:showSerName val="0"/>
          <c:showPercent val="0"/>
          <c:showBubbleSize val="0"/>
        </c:dLbls>
        <c:gapWidth val="115"/>
        <c:overlap val="-20"/>
        <c:axId val="507678080"/>
        <c:axId val="507676440"/>
      </c:barChart>
      <c:valAx>
        <c:axId val="50767644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07678080"/>
        <c:crosses val="autoZero"/>
        <c:crossBetween val="between"/>
      </c:valAx>
      <c:catAx>
        <c:axId val="507678080"/>
        <c:scaling>
          <c:orientation val="minMax"/>
        </c:scaling>
        <c:delete val="0"/>
        <c:axPos val="l"/>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507676440"/>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3">
  <a:schemeClr val="accent3"/>
</cs:colorStyle>
</file>

<file path=ppt/charts/colors2.xml><?xml version="1.0" encoding="utf-8"?>
<cs:colorStyle xmlns:cs="http://schemas.microsoft.com/office/drawing/2012/chartStyle" xmlns:a="http://schemas.openxmlformats.org/drawingml/2006/main" meth="withinLinearReversed" id="23">
  <a:schemeClr val="accent3"/>
</cs:colorStyle>
</file>

<file path=ppt/charts/colors3.xml><?xml version="1.0" encoding="utf-8"?>
<cs:colorStyle xmlns:cs="http://schemas.microsoft.com/office/drawing/2012/chartStyle" xmlns:a="http://schemas.openxmlformats.org/drawingml/2006/main" meth="withinLinear" id="14">
  <a:schemeClr val="accent1"/>
</cs:colorStyle>
</file>

<file path=ppt/charts/colors4.xml><?xml version="1.0" encoding="utf-8"?>
<cs:colorStyle xmlns:cs="http://schemas.microsoft.com/office/drawing/2012/chartStyle" xmlns:a="http://schemas.openxmlformats.org/drawingml/2006/main" meth="withinLinearReversed" id="21">
  <a:schemeClr val="accent1"/>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41">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5CB1D2-85C5-4E50-BB66-D7D4EF738B95}" type="doc">
      <dgm:prSet loTypeId="urn:microsoft.com/office/officeart/2005/8/layout/pyramid2" loCatId="pyramid" qsTypeId="urn:microsoft.com/office/officeart/2005/8/quickstyle/3d4" qsCatId="3D" csTypeId="urn:microsoft.com/office/officeart/2005/8/colors/accent1_2" csCatId="accent1" phldr="1"/>
      <dgm:spPr/>
    </dgm:pt>
    <dgm:pt modelId="{0A76F4D3-3AEA-45CD-9AE1-A0B5728EF09B}">
      <dgm:prSet phldrT="[Text]" custT="1"/>
      <dgm:spPr>
        <a:ln w="28575">
          <a:solidFill>
            <a:srgbClr val="2F3518"/>
          </a:solidFill>
        </a:ln>
        <a:scene3d>
          <a:camera prst="orthographicFront"/>
          <a:lightRig rig="chilly" dir="t"/>
        </a:scene3d>
        <a:sp3d z="12700" extrusionH="1700" prstMaterial="dkEdge">
          <a:bevelT w="25400" h="6350"/>
          <a:bevelB w="0" h="0" prst="convex"/>
        </a:sp3d>
      </dgm:spPr>
      <dgm:t>
        <a:bodyPr/>
        <a:lstStyle/>
        <a:p>
          <a:pPr rtl="0"/>
          <a:r>
            <a:rPr kumimoji="0" lang="en-US" sz="1600" b="1" i="0" u="none" strike="noStrike" cap="none" spc="0" normalizeH="0" baseline="0" noProof="0" dirty="0" smtClean="0">
              <a:ln/>
              <a:effectLst/>
              <a:uLnTx/>
              <a:uFillTx/>
              <a:latin typeface="Arial" pitchFamily="34" charset="0"/>
              <a:cs typeface="Arial" pitchFamily="34" charset="0"/>
            </a:rPr>
            <a:t>TIER THREE</a:t>
          </a:r>
        </a:p>
        <a:p>
          <a:pPr rtl="0"/>
          <a:r>
            <a:rPr kumimoji="0" lang="en-US" sz="1400" b="1" i="0" u="none" strike="noStrike" cap="none" spc="0" normalizeH="0" baseline="0" noProof="0" dirty="0" smtClean="0">
              <a:ln/>
              <a:effectLst/>
              <a:uLnTx/>
              <a:uFillTx/>
              <a:latin typeface="Arial" pitchFamily="34" charset="0"/>
              <a:cs typeface="Arial" pitchFamily="34" charset="0"/>
            </a:rPr>
            <a:t>Evidence based psychotherapies</a:t>
          </a:r>
          <a:endParaRPr lang="en-US" sz="1400" dirty="0" smtClean="0">
            <a:latin typeface="Arial" pitchFamily="34" charset="0"/>
            <a:cs typeface="Arial" pitchFamily="34" charset="0"/>
          </a:endParaRPr>
        </a:p>
      </dgm:t>
    </dgm:pt>
    <dgm:pt modelId="{921D584F-C229-402D-A8C7-BFD3C3E262DB}" type="parTrans" cxnId="{6B8A9667-B86E-4761-BDF4-A15217308C01}">
      <dgm:prSet/>
      <dgm:spPr/>
      <dgm:t>
        <a:bodyPr/>
        <a:lstStyle/>
        <a:p>
          <a:endParaRPr lang="en-US"/>
        </a:p>
      </dgm:t>
    </dgm:pt>
    <dgm:pt modelId="{7221A0C4-2604-40A6-9748-68379967C854}" type="sibTrans" cxnId="{6B8A9667-B86E-4761-BDF4-A15217308C01}">
      <dgm:prSet/>
      <dgm:spPr/>
      <dgm:t>
        <a:bodyPr/>
        <a:lstStyle/>
        <a:p>
          <a:endParaRPr lang="en-US"/>
        </a:p>
      </dgm:t>
    </dgm:pt>
    <dgm:pt modelId="{13BD4847-B88F-4F80-A1B1-A3F6828C5284}">
      <dgm:prSet phldrT="[Text]" custT="1"/>
      <dgm:spPr>
        <a:ln w="28575">
          <a:solidFill>
            <a:srgbClr val="2F3518"/>
          </a:solidFill>
        </a:ln>
        <a:scene3d>
          <a:camera prst="orthographicFront"/>
          <a:lightRig rig="chilly" dir="t"/>
        </a:scene3d>
        <a:sp3d z="12700" extrusionH="1700" prstMaterial="dkEdge">
          <a:bevelT w="25400" h="6350" prst="softRound"/>
          <a:bevelB w="0" h="0" prst="convex"/>
        </a:sp3d>
      </dgm:spPr>
      <dgm:t>
        <a:bodyPr/>
        <a:lstStyle/>
        <a:p>
          <a:r>
            <a:rPr kumimoji="0" lang="en-US" sz="1600" b="1" i="0" u="none" strike="noStrike" cap="none" spc="0" normalizeH="0" baseline="0" noProof="0" dirty="0" smtClean="0">
              <a:ln/>
              <a:effectLst/>
              <a:uLnTx/>
              <a:uFillTx/>
              <a:latin typeface="Arial" pitchFamily="34" charset="0"/>
              <a:cs typeface="Arial" pitchFamily="34" charset="0"/>
            </a:rPr>
            <a:t>TIER TWO </a:t>
          </a:r>
        </a:p>
        <a:p>
          <a:r>
            <a:rPr kumimoji="0" lang="en-US" sz="1400" b="1" i="0" u="none" strike="noStrike" cap="none" spc="0" normalizeH="0" baseline="0" noProof="0" dirty="0" smtClean="0">
              <a:ln/>
              <a:effectLst/>
              <a:uLnTx/>
              <a:uFillTx/>
              <a:latin typeface="Arial" pitchFamily="34" charset="0"/>
              <a:cs typeface="Arial" pitchFamily="34" charset="0"/>
            </a:rPr>
            <a:t>Identifies specific issues that are commonly associated with military service</a:t>
          </a:r>
          <a:endParaRPr kumimoji="0" lang="en-US" sz="1400" b="0" i="0" u="none" strike="noStrike" cap="none" spc="0" normalizeH="0" baseline="0" noProof="0" dirty="0" smtClean="0">
            <a:ln/>
            <a:effectLst/>
            <a:uLnTx/>
            <a:uFillTx/>
            <a:latin typeface="Arial" pitchFamily="34" charset="0"/>
            <a:cs typeface="Arial" pitchFamily="34" charset="0"/>
          </a:endParaRPr>
        </a:p>
      </dgm:t>
    </dgm:pt>
    <dgm:pt modelId="{DCBFD6E8-33D9-42A8-853B-C30BC367EC9D}" type="parTrans" cxnId="{ADF2351D-DECC-4FF0-8226-67D6A67DC70D}">
      <dgm:prSet/>
      <dgm:spPr/>
      <dgm:t>
        <a:bodyPr/>
        <a:lstStyle/>
        <a:p>
          <a:endParaRPr lang="en-US"/>
        </a:p>
      </dgm:t>
    </dgm:pt>
    <dgm:pt modelId="{3D133822-62E7-41CC-9FF4-07D5FB11325C}" type="sibTrans" cxnId="{ADF2351D-DECC-4FF0-8226-67D6A67DC70D}">
      <dgm:prSet/>
      <dgm:spPr/>
      <dgm:t>
        <a:bodyPr/>
        <a:lstStyle/>
        <a:p>
          <a:endParaRPr lang="en-US"/>
        </a:p>
      </dgm:t>
    </dgm:pt>
    <dgm:pt modelId="{D4567977-A9F9-4505-8C8D-89F65CA6F128}">
      <dgm:prSet phldrT="[Text]" custT="1"/>
      <dgm:spPr>
        <a:ln w="28575">
          <a:solidFill>
            <a:srgbClr val="2F3518"/>
          </a:solidFill>
        </a:ln>
        <a:scene3d>
          <a:camera prst="orthographicFront"/>
          <a:lightRig rig="chilly" dir="t"/>
        </a:scene3d>
        <a:sp3d z="12700" extrusionH="1700" prstMaterial="dkEdge">
          <a:bevelT w="25400" h="6350" prst="softRound"/>
          <a:bevelB w="0" h="0" prst="convex"/>
        </a:sp3d>
      </dgm:spPr>
      <dgm:t>
        <a:bodyPr/>
        <a:lstStyle/>
        <a:p>
          <a:pPr rtl="0"/>
          <a:r>
            <a:rPr kumimoji="0" lang="en-US" sz="1600" b="1" i="0" u="none" strike="noStrike" cap="none" spc="0" normalizeH="0" baseline="0" noProof="0" dirty="0" smtClean="0">
              <a:ln/>
              <a:effectLst/>
              <a:uLnTx/>
              <a:uFillTx/>
              <a:latin typeface="Arial" pitchFamily="34" charset="0"/>
              <a:cs typeface="Arial" pitchFamily="34" charset="0"/>
            </a:rPr>
            <a:t>TIER ONE </a:t>
          </a:r>
        </a:p>
        <a:p>
          <a:pPr rtl="0"/>
          <a:r>
            <a:rPr kumimoji="0" lang="en-US" sz="1400" b="1" i="0" u="none" strike="noStrike" cap="none" spc="0" normalizeH="0" baseline="0" noProof="0" dirty="0" smtClean="0">
              <a:ln/>
              <a:effectLst/>
              <a:uLnTx/>
              <a:uFillTx/>
              <a:latin typeface="Arial" pitchFamily="34" charset="0"/>
              <a:cs typeface="Arial" pitchFamily="34" charset="0"/>
            </a:rPr>
            <a:t>Military culture and the deployment cycle</a:t>
          </a:r>
          <a:endParaRPr kumimoji="0" lang="en-US" sz="1400" b="0" i="0" u="none" strike="noStrike" cap="none" spc="0" normalizeH="0" baseline="0" noProof="0" dirty="0" smtClean="0">
            <a:ln/>
            <a:effectLst/>
            <a:uLnTx/>
            <a:uFillTx/>
            <a:latin typeface="Arial" pitchFamily="34" charset="0"/>
            <a:cs typeface="Arial" pitchFamily="34" charset="0"/>
          </a:endParaRPr>
        </a:p>
      </dgm:t>
    </dgm:pt>
    <dgm:pt modelId="{CDDBF24D-36B2-4E0D-A60C-23EEB8C8088C}" type="parTrans" cxnId="{14E3673B-3828-464A-AC65-CCF114FD4338}">
      <dgm:prSet/>
      <dgm:spPr/>
      <dgm:t>
        <a:bodyPr/>
        <a:lstStyle/>
        <a:p>
          <a:endParaRPr lang="en-US"/>
        </a:p>
      </dgm:t>
    </dgm:pt>
    <dgm:pt modelId="{1A19C994-9F51-40A7-ABC2-A734E33F46C0}" type="sibTrans" cxnId="{14E3673B-3828-464A-AC65-CCF114FD4338}">
      <dgm:prSet/>
      <dgm:spPr/>
      <dgm:t>
        <a:bodyPr/>
        <a:lstStyle/>
        <a:p>
          <a:endParaRPr lang="en-US"/>
        </a:p>
      </dgm:t>
    </dgm:pt>
    <dgm:pt modelId="{D2DA679C-4D8E-4841-B775-FFCF80721B95}" type="pres">
      <dgm:prSet presAssocID="{2D5CB1D2-85C5-4E50-BB66-D7D4EF738B95}" presName="compositeShape" presStyleCnt="0">
        <dgm:presLayoutVars>
          <dgm:dir/>
          <dgm:resizeHandles/>
        </dgm:presLayoutVars>
      </dgm:prSet>
      <dgm:spPr/>
    </dgm:pt>
    <dgm:pt modelId="{E4972C13-0825-4173-AD64-E67C1C87809C}" type="pres">
      <dgm:prSet presAssocID="{2D5CB1D2-85C5-4E50-BB66-D7D4EF738B95}" presName="pyramid" presStyleLbl="node1" presStyleIdx="0" presStyleCnt="1" custLinFactNeighborX="-17462" custLinFactNeighborY="-1613"/>
      <dgm:spPr>
        <a:solidFill>
          <a:srgbClr val="2F3518"/>
        </a:solidFill>
      </dgm:spPr>
    </dgm:pt>
    <dgm:pt modelId="{7735C5BF-A59D-4739-BE4D-7ECFB30262D1}" type="pres">
      <dgm:prSet presAssocID="{2D5CB1D2-85C5-4E50-BB66-D7D4EF738B95}" presName="theList" presStyleCnt="0"/>
      <dgm:spPr/>
    </dgm:pt>
    <dgm:pt modelId="{2EFDBDF2-8AD2-46E4-9502-35E442D2F820}" type="pres">
      <dgm:prSet presAssocID="{0A76F4D3-3AEA-45CD-9AE1-A0B5728EF09B}" presName="aNode" presStyleLbl="fgAcc1" presStyleIdx="0" presStyleCnt="3" custScaleX="116939" custScaleY="74483" custLinFactNeighborX="28752" custLinFactNeighborY="-61273">
        <dgm:presLayoutVars>
          <dgm:bulletEnabled val="1"/>
        </dgm:presLayoutVars>
      </dgm:prSet>
      <dgm:spPr/>
      <dgm:t>
        <a:bodyPr/>
        <a:lstStyle/>
        <a:p>
          <a:endParaRPr lang="en-US"/>
        </a:p>
      </dgm:t>
    </dgm:pt>
    <dgm:pt modelId="{18371A92-E440-4EC5-9F65-3031C3CBA623}" type="pres">
      <dgm:prSet presAssocID="{0A76F4D3-3AEA-45CD-9AE1-A0B5728EF09B}" presName="aSpace" presStyleCnt="0"/>
      <dgm:spPr/>
    </dgm:pt>
    <dgm:pt modelId="{EF394F62-63EE-49B3-BCF2-42EA99964BD4}" type="pres">
      <dgm:prSet presAssocID="{13BD4847-B88F-4F80-A1B1-A3F6828C5284}" presName="aNode" presStyleLbl="fgAcc1" presStyleIdx="1" presStyleCnt="3" custScaleX="161429" custScaleY="106017" custLinFactNeighborX="26183" custLinFactNeighborY="11921">
        <dgm:presLayoutVars>
          <dgm:bulletEnabled val="1"/>
        </dgm:presLayoutVars>
      </dgm:prSet>
      <dgm:spPr/>
      <dgm:t>
        <a:bodyPr/>
        <a:lstStyle/>
        <a:p>
          <a:endParaRPr lang="en-US"/>
        </a:p>
      </dgm:t>
    </dgm:pt>
    <dgm:pt modelId="{E41B3FDB-DB5E-4F18-9A71-9AFB54865C99}" type="pres">
      <dgm:prSet presAssocID="{13BD4847-B88F-4F80-A1B1-A3F6828C5284}" presName="aSpace" presStyleCnt="0"/>
      <dgm:spPr/>
    </dgm:pt>
    <dgm:pt modelId="{C80E2F5F-4CA6-4187-9F53-54C981ABD4F6}" type="pres">
      <dgm:prSet presAssocID="{D4567977-A9F9-4505-8C8D-89F65CA6F128}" presName="aNode" presStyleLbl="fgAcc1" presStyleIdx="2" presStyleCnt="3" custScaleX="204454" custLinFactNeighborX="22881" custLinFactNeighborY="89631">
        <dgm:presLayoutVars>
          <dgm:bulletEnabled val="1"/>
        </dgm:presLayoutVars>
      </dgm:prSet>
      <dgm:spPr/>
      <dgm:t>
        <a:bodyPr/>
        <a:lstStyle/>
        <a:p>
          <a:endParaRPr lang="en-US"/>
        </a:p>
      </dgm:t>
    </dgm:pt>
    <dgm:pt modelId="{4D9F38BE-4097-4B8F-A26E-47E1E3AB250A}" type="pres">
      <dgm:prSet presAssocID="{D4567977-A9F9-4505-8C8D-89F65CA6F128}" presName="aSpace" presStyleCnt="0"/>
      <dgm:spPr/>
    </dgm:pt>
  </dgm:ptLst>
  <dgm:cxnLst>
    <dgm:cxn modelId="{489CB8A4-53C1-4D45-B8FD-41D1A1E16E53}" type="presOf" srcId="{2D5CB1D2-85C5-4E50-BB66-D7D4EF738B95}" destId="{D2DA679C-4D8E-4841-B775-FFCF80721B95}" srcOrd="0" destOrd="0" presId="urn:microsoft.com/office/officeart/2005/8/layout/pyramid2"/>
    <dgm:cxn modelId="{6B8A9667-B86E-4761-BDF4-A15217308C01}" srcId="{2D5CB1D2-85C5-4E50-BB66-D7D4EF738B95}" destId="{0A76F4D3-3AEA-45CD-9AE1-A0B5728EF09B}" srcOrd="0" destOrd="0" parTransId="{921D584F-C229-402D-A8C7-BFD3C3E262DB}" sibTransId="{7221A0C4-2604-40A6-9748-68379967C854}"/>
    <dgm:cxn modelId="{C6B472BB-D5A5-46A5-B791-BEBD36D1F802}" type="presOf" srcId="{0A76F4D3-3AEA-45CD-9AE1-A0B5728EF09B}" destId="{2EFDBDF2-8AD2-46E4-9502-35E442D2F820}" srcOrd="0" destOrd="0" presId="urn:microsoft.com/office/officeart/2005/8/layout/pyramid2"/>
    <dgm:cxn modelId="{43FEE6B4-92BD-4EC7-BB67-FA28F8805375}" type="presOf" srcId="{D4567977-A9F9-4505-8C8D-89F65CA6F128}" destId="{C80E2F5F-4CA6-4187-9F53-54C981ABD4F6}" srcOrd="0" destOrd="0" presId="urn:microsoft.com/office/officeart/2005/8/layout/pyramid2"/>
    <dgm:cxn modelId="{14E3673B-3828-464A-AC65-CCF114FD4338}" srcId="{2D5CB1D2-85C5-4E50-BB66-D7D4EF738B95}" destId="{D4567977-A9F9-4505-8C8D-89F65CA6F128}" srcOrd="2" destOrd="0" parTransId="{CDDBF24D-36B2-4E0D-A60C-23EEB8C8088C}" sibTransId="{1A19C994-9F51-40A7-ABC2-A734E33F46C0}"/>
    <dgm:cxn modelId="{ADF2351D-DECC-4FF0-8226-67D6A67DC70D}" srcId="{2D5CB1D2-85C5-4E50-BB66-D7D4EF738B95}" destId="{13BD4847-B88F-4F80-A1B1-A3F6828C5284}" srcOrd="1" destOrd="0" parTransId="{DCBFD6E8-33D9-42A8-853B-C30BC367EC9D}" sibTransId="{3D133822-62E7-41CC-9FF4-07D5FB11325C}"/>
    <dgm:cxn modelId="{27B1C544-71BD-4022-A931-C9D495C45219}" type="presOf" srcId="{13BD4847-B88F-4F80-A1B1-A3F6828C5284}" destId="{EF394F62-63EE-49B3-BCF2-42EA99964BD4}" srcOrd="0" destOrd="0" presId="urn:microsoft.com/office/officeart/2005/8/layout/pyramid2"/>
    <dgm:cxn modelId="{38596D43-DD4A-498F-A63E-E41431B79295}" type="presParOf" srcId="{D2DA679C-4D8E-4841-B775-FFCF80721B95}" destId="{E4972C13-0825-4173-AD64-E67C1C87809C}" srcOrd="0" destOrd="0" presId="urn:microsoft.com/office/officeart/2005/8/layout/pyramid2"/>
    <dgm:cxn modelId="{91D7AEC3-F086-440B-A211-F952945A6493}" type="presParOf" srcId="{D2DA679C-4D8E-4841-B775-FFCF80721B95}" destId="{7735C5BF-A59D-4739-BE4D-7ECFB30262D1}" srcOrd="1" destOrd="0" presId="urn:microsoft.com/office/officeart/2005/8/layout/pyramid2"/>
    <dgm:cxn modelId="{96530C81-4DB5-46D8-BAF0-C2FCDBA4FC95}" type="presParOf" srcId="{7735C5BF-A59D-4739-BE4D-7ECFB30262D1}" destId="{2EFDBDF2-8AD2-46E4-9502-35E442D2F820}" srcOrd="0" destOrd="0" presId="urn:microsoft.com/office/officeart/2005/8/layout/pyramid2"/>
    <dgm:cxn modelId="{61908A85-F296-442E-8E67-F8C1C0C7741A}" type="presParOf" srcId="{7735C5BF-A59D-4739-BE4D-7ECFB30262D1}" destId="{18371A92-E440-4EC5-9F65-3031C3CBA623}" srcOrd="1" destOrd="0" presId="urn:microsoft.com/office/officeart/2005/8/layout/pyramid2"/>
    <dgm:cxn modelId="{902FC1C5-FE49-4DE0-92A3-06786CC4B33C}" type="presParOf" srcId="{7735C5BF-A59D-4739-BE4D-7ECFB30262D1}" destId="{EF394F62-63EE-49B3-BCF2-42EA99964BD4}" srcOrd="2" destOrd="0" presId="urn:microsoft.com/office/officeart/2005/8/layout/pyramid2"/>
    <dgm:cxn modelId="{4A918513-79CC-426B-B0C8-ECFFE5B382E1}" type="presParOf" srcId="{7735C5BF-A59D-4739-BE4D-7ECFB30262D1}" destId="{E41B3FDB-DB5E-4F18-9A71-9AFB54865C99}" srcOrd="3" destOrd="0" presId="urn:microsoft.com/office/officeart/2005/8/layout/pyramid2"/>
    <dgm:cxn modelId="{27A1775B-AB98-4447-A194-6594B001E4AF}" type="presParOf" srcId="{7735C5BF-A59D-4739-BE4D-7ECFB30262D1}" destId="{C80E2F5F-4CA6-4187-9F53-54C981ABD4F6}" srcOrd="4" destOrd="0" presId="urn:microsoft.com/office/officeart/2005/8/layout/pyramid2"/>
    <dgm:cxn modelId="{4DDFAD3B-80D4-45E1-8139-B171BA47B1E5}" type="presParOf" srcId="{7735C5BF-A59D-4739-BE4D-7ECFB30262D1}" destId="{4D9F38BE-4097-4B8F-A26E-47E1E3AB250A}" srcOrd="5"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375E474-52BC-4914-90F3-86065FF79BE6}"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D41DCE85-6572-43D5-B791-4BDC7CF55AFE}">
      <dgm:prSet phldrT="[Text]"/>
      <dgm:spPr>
        <a:solidFill>
          <a:schemeClr val="accent4">
            <a:lumMod val="50000"/>
          </a:schemeClr>
        </a:solidFill>
        <a:ln>
          <a:solidFill>
            <a:srgbClr val="56004E"/>
          </a:solidFill>
        </a:ln>
      </dgm:spPr>
      <dgm:t>
        <a:bodyPr/>
        <a:lstStyle/>
        <a:p>
          <a:r>
            <a:rPr lang="en-US" dirty="0" smtClean="0"/>
            <a:t>4,821</a:t>
          </a:r>
          <a:endParaRPr lang="en-US" dirty="0"/>
        </a:p>
      </dgm:t>
    </dgm:pt>
    <dgm:pt modelId="{974C8E54-2A7B-47F2-846E-75837703B481}" type="parTrans" cxnId="{D7E3BB68-93F5-4009-B0E7-C4241A0070A9}">
      <dgm:prSet/>
      <dgm:spPr/>
      <dgm:t>
        <a:bodyPr/>
        <a:lstStyle/>
        <a:p>
          <a:endParaRPr lang="en-US"/>
        </a:p>
      </dgm:t>
    </dgm:pt>
    <dgm:pt modelId="{36AD4DD5-4949-45DC-A7B9-526724B7511D}" type="sibTrans" cxnId="{D7E3BB68-93F5-4009-B0E7-C4241A0070A9}">
      <dgm:prSet/>
      <dgm:spPr/>
      <dgm:t>
        <a:bodyPr/>
        <a:lstStyle/>
        <a:p>
          <a:endParaRPr lang="en-US"/>
        </a:p>
      </dgm:t>
    </dgm:pt>
    <dgm:pt modelId="{BFCB8049-4FB4-4D39-BE21-42D4FE42EAC3}">
      <dgm:prSet phldrT="[Text]"/>
      <dgm:spPr>
        <a:solidFill>
          <a:schemeClr val="accent4">
            <a:lumMod val="50000"/>
          </a:schemeClr>
        </a:solidFill>
        <a:ln>
          <a:solidFill>
            <a:srgbClr val="56004E"/>
          </a:solidFill>
        </a:ln>
      </dgm:spPr>
      <dgm:t>
        <a:bodyPr/>
        <a:lstStyle/>
        <a:p>
          <a:r>
            <a:rPr lang="en-US" dirty="0" smtClean="0"/>
            <a:t>13,270</a:t>
          </a:r>
          <a:endParaRPr lang="en-US" dirty="0"/>
        </a:p>
      </dgm:t>
    </dgm:pt>
    <dgm:pt modelId="{500E65DE-A585-4CC5-BC87-A8B6C6062E96}" type="parTrans" cxnId="{ECEC5F82-5A7F-4FBB-BA40-7D5B548A1D1C}">
      <dgm:prSet/>
      <dgm:spPr/>
      <dgm:t>
        <a:bodyPr/>
        <a:lstStyle/>
        <a:p>
          <a:endParaRPr lang="en-US"/>
        </a:p>
      </dgm:t>
    </dgm:pt>
    <dgm:pt modelId="{276EEB44-1C06-415B-AA2C-AD601EA10E17}" type="sibTrans" cxnId="{ECEC5F82-5A7F-4FBB-BA40-7D5B548A1D1C}">
      <dgm:prSet/>
      <dgm:spPr/>
      <dgm:t>
        <a:bodyPr/>
        <a:lstStyle/>
        <a:p>
          <a:endParaRPr lang="en-US"/>
        </a:p>
      </dgm:t>
    </dgm:pt>
    <dgm:pt modelId="{728291A2-CC22-4110-81C2-C9E3A341216D}">
      <dgm:prSet phldrT="[Text]"/>
      <dgm:spPr>
        <a:solidFill>
          <a:schemeClr val="accent4">
            <a:lumMod val="50000"/>
          </a:schemeClr>
        </a:solidFill>
        <a:ln>
          <a:solidFill>
            <a:srgbClr val="56004E"/>
          </a:solidFill>
        </a:ln>
      </dgm:spPr>
      <dgm:t>
        <a:bodyPr/>
        <a:lstStyle/>
        <a:p>
          <a:r>
            <a:rPr lang="en-US" dirty="0" smtClean="0"/>
            <a:t>5,585</a:t>
          </a:r>
          <a:endParaRPr lang="en-US" dirty="0"/>
        </a:p>
      </dgm:t>
    </dgm:pt>
    <dgm:pt modelId="{177F21FF-D69D-4F80-BB26-34C87981F748}" type="parTrans" cxnId="{E6C929CA-75AF-4C31-B684-31509F003EAA}">
      <dgm:prSet/>
      <dgm:spPr/>
      <dgm:t>
        <a:bodyPr/>
        <a:lstStyle/>
        <a:p>
          <a:endParaRPr lang="en-US"/>
        </a:p>
      </dgm:t>
    </dgm:pt>
    <dgm:pt modelId="{7A9A57CD-3206-459B-A113-1D9DC5469F7C}" type="sibTrans" cxnId="{E6C929CA-75AF-4C31-B684-31509F003EAA}">
      <dgm:prSet/>
      <dgm:spPr/>
      <dgm:t>
        <a:bodyPr/>
        <a:lstStyle/>
        <a:p>
          <a:endParaRPr lang="en-US"/>
        </a:p>
      </dgm:t>
    </dgm:pt>
    <dgm:pt modelId="{38E7D91E-7056-42E6-A418-415CE02DC9EA}">
      <dgm:prSet/>
      <dgm:spPr>
        <a:ln>
          <a:solidFill>
            <a:srgbClr val="56004E"/>
          </a:solidFill>
        </a:ln>
      </dgm:spPr>
      <dgm:t>
        <a:bodyPr/>
        <a:lstStyle/>
        <a:p>
          <a:r>
            <a:rPr lang="en-US" dirty="0" smtClean="0">
              <a:solidFill>
                <a:schemeClr val="tx1"/>
              </a:solidFill>
            </a:rPr>
            <a:t>Active Duty</a:t>
          </a:r>
          <a:endParaRPr lang="en-US" dirty="0">
            <a:solidFill>
              <a:schemeClr val="tx1"/>
            </a:solidFill>
          </a:endParaRPr>
        </a:p>
      </dgm:t>
    </dgm:pt>
    <dgm:pt modelId="{6A3921D4-1706-4E15-B641-CF8020DACE5D}" type="parTrans" cxnId="{637999C2-8E4F-4F48-844B-FE0F63AD225B}">
      <dgm:prSet/>
      <dgm:spPr/>
      <dgm:t>
        <a:bodyPr/>
        <a:lstStyle/>
        <a:p>
          <a:endParaRPr lang="en-US"/>
        </a:p>
      </dgm:t>
    </dgm:pt>
    <dgm:pt modelId="{782F3CC0-367C-41A4-A89D-1CF66CA47402}" type="sibTrans" cxnId="{637999C2-8E4F-4F48-844B-FE0F63AD225B}">
      <dgm:prSet/>
      <dgm:spPr/>
      <dgm:t>
        <a:bodyPr/>
        <a:lstStyle/>
        <a:p>
          <a:endParaRPr lang="en-US"/>
        </a:p>
      </dgm:t>
    </dgm:pt>
    <dgm:pt modelId="{9F267667-2C04-4D0B-BF0B-A5501C452110}">
      <dgm:prSet/>
      <dgm:spPr>
        <a:ln>
          <a:solidFill>
            <a:srgbClr val="56004E"/>
          </a:solidFill>
        </a:ln>
      </dgm:spPr>
      <dgm:t>
        <a:bodyPr/>
        <a:lstStyle/>
        <a:p>
          <a:r>
            <a:rPr lang="en-US" dirty="0" smtClean="0">
              <a:solidFill>
                <a:schemeClr val="tx1"/>
              </a:solidFill>
            </a:rPr>
            <a:t>National Guard (Army and Air)</a:t>
          </a:r>
          <a:endParaRPr lang="en-US" dirty="0">
            <a:solidFill>
              <a:schemeClr val="tx1"/>
            </a:solidFill>
          </a:endParaRPr>
        </a:p>
      </dgm:t>
    </dgm:pt>
    <dgm:pt modelId="{BF6F7DE6-794E-4709-A21A-64266CBCD776}" type="parTrans" cxnId="{01B60939-A01E-4643-B7BD-6D2C11EFD535}">
      <dgm:prSet/>
      <dgm:spPr/>
      <dgm:t>
        <a:bodyPr/>
        <a:lstStyle/>
        <a:p>
          <a:endParaRPr lang="en-US"/>
        </a:p>
      </dgm:t>
    </dgm:pt>
    <dgm:pt modelId="{AA1B0FCF-72E4-4932-ABB2-D6A86A3D5997}" type="sibTrans" cxnId="{01B60939-A01E-4643-B7BD-6D2C11EFD535}">
      <dgm:prSet/>
      <dgm:spPr/>
      <dgm:t>
        <a:bodyPr/>
        <a:lstStyle/>
        <a:p>
          <a:endParaRPr lang="en-US"/>
        </a:p>
      </dgm:t>
    </dgm:pt>
    <dgm:pt modelId="{8D142971-956C-4B94-9329-1F2C87083742}">
      <dgm:prSet phldrT="[Text]"/>
      <dgm:spPr>
        <a:ln>
          <a:solidFill>
            <a:srgbClr val="56004E"/>
          </a:solidFill>
        </a:ln>
      </dgm:spPr>
      <dgm:t>
        <a:bodyPr/>
        <a:lstStyle/>
        <a:p>
          <a:r>
            <a:rPr lang="en-US" dirty="0" smtClean="0">
              <a:solidFill>
                <a:schemeClr val="tx1"/>
              </a:solidFill>
            </a:rPr>
            <a:t>Reserves (all branches)</a:t>
          </a:r>
          <a:endParaRPr lang="en-US" dirty="0">
            <a:solidFill>
              <a:schemeClr val="tx1"/>
            </a:solidFill>
          </a:endParaRPr>
        </a:p>
      </dgm:t>
    </dgm:pt>
    <dgm:pt modelId="{FAEB93A1-18D4-40FD-9356-94DE238ACDE5}" type="sibTrans" cxnId="{482A247B-AE3C-4720-90CD-62788423DF50}">
      <dgm:prSet/>
      <dgm:spPr/>
      <dgm:t>
        <a:bodyPr/>
        <a:lstStyle/>
        <a:p>
          <a:endParaRPr lang="en-US"/>
        </a:p>
      </dgm:t>
    </dgm:pt>
    <dgm:pt modelId="{2336FC18-F074-4FED-8CCD-8F5C856FB846}" type="parTrans" cxnId="{482A247B-AE3C-4720-90CD-62788423DF50}">
      <dgm:prSet/>
      <dgm:spPr/>
      <dgm:t>
        <a:bodyPr/>
        <a:lstStyle/>
        <a:p>
          <a:endParaRPr lang="en-US"/>
        </a:p>
      </dgm:t>
    </dgm:pt>
    <dgm:pt modelId="{D209EFCA-BC6D-4DC5-9B71-18AF65BF773A}" type="pres">
      <dgm:prSet presAssocID="{F375E474-52BC-4914-90F3-86065FF79BE6}" presName="linearFlow" presStyleCnt="0">
        <dgm:presLayoutVars>
          <dgm:dir/>
          <dgm:animLvl val="lvl"/>
          <dgm:resizeHandles val="exact"/>
        </dgm:presLayoutVars>
      </dgm:prSet>
      <dgm:spPr/>
      <dgm:t>
        <a:bodyPr/>
        <a:lstStyle/>
        <a:p>
          <a:endParaRPr lang="en-US"/>
        </a:p>
      </dgm:t>
    </dgm:pt>
    <dgm:pt modelId="{78E5EE36-5030-4C23-9ED6-5D7153B3BE0E}" type="pres">
      <dgm:prSet presAssocID="{D41DCE85-6572-43D5-B791-4BDC7CF55AFE}" presName="composite" presStyleCnt="0"/>
      <dgm:spPr/>
    </dgm:pt>
    <dgm:pt modelId="{2B8E8804-45C9-473A-AA10-7446A79DA640}" type="pres">
      <dgm:prSet presAssocID="{D41DCE85-6572-43D5-B791-4BDC7CF55AFE}" presName="parentText" presStyleLbl="alignNode1" presStyleIdx="0" presStyleCnt="3">
        <dgm:presLayoutVars>
          <dgm:chMax val="1"/>
          <dgm:bulletEnabled val="1"/>
        </dgm:presLayoutVars>
      </dgm:prSet>
      <dgm:spPr/>
      <dgm:t>
        <a:bodyPr/>
        <a:lstStyle/>
        <a:p>
          <a:endParaRPr lang="en-US"/>
        </a:p>
      </dgm:t>
    </dgm:pt>
    <dgm:pt modelId="{AB084268-8AFC-4EA7-BE16-7BDB60D48EED}" type="pres">
      <dgm:prSet presAssocID="{D41DCE85-6572-43D5-B791-4BDC7CF55AFE}" presName="descendantText" presStyleLbl="alignAcc1" presStyleIdx="0" presStyleCnt="3" custLinFactNeighborX="0" custLinFactNeighborY="-79">
        <dgm:presLayoutVars>
          <dgm:bulletEnabled val="1"/>
        </dgm:presLayoutVars>
      </dgm:prSet>
      <dgm:spPr/>
      <dgm:t>
        <a:bodyPr/>
        <a:lstStyle/>
        <a:p>
          <a:endParaRPr lang="en-US"/>
        </a:p>
      </dgm:t>
    </dgm:pt>
    <dgm:pt modelId="{EF2A3121-B3FD-4B7F-88DD-EA3834D0256E}" type="pres">
      <dgm:prSet presAssocID="{36AD4DD5-4949-45DC-A7B9-526724B7511D}" presName="sp" presStyleCnt="0"/>
      <dgm:spPr/>
    </dgm:pt>
    <dgm:pt modelId="{EF4D231C-7966-4FDC-97CA-2054ADB43C8B}" type="pres">
      <dgm:prSet presAssocID="{BFCB8049-4FB4-4D39-BE21-42D4FE42EAC3}" presName="composite" presStyleCnt="0"/>
      <dgm:spPr/>
    </dgm:pt>
    <dgm:pt modelId="{7B1E3E99-7713-4DF5-A91F-8555C1809DF2}" type="pres">
      <dgm:prSet presAssocID="{BFCB8049-4FB4-4D39-BE21-42D4FE42EAC3}" presName="parentText" presStyleLbl="alignNode1" presStyleIdx="1" presStyleCnt="3">
        <dgm:presLayoutVars>
          <dgm:chMax val="1"/>
          <dgm:bulletEnabled val="1"/>
        </dgm:presLayoutVars>
      </dgm:prSet>
      <dgm:spPr/>
      <dgm:t>
        <a:bodyPr/>
        <a:lstStyle/>
        <a:p>
          <a:endParaRPr lang="en-US"/>
        </a:p>
      </dgm:t>
    </dgm:pt>
    <dgm:pt modelId="{9A6D6452-8A99-4BF8-9512-9F592DCA78FC}" type="pres">
      <dgm:prSet presAssocID="{BFCB8049-4FB4-4D39-BE21-42D4FE42EAC3}" presName="descendantText" presStyleLbl="alignAcc1" presStyleIdx="1" presStyleCnt="3" custLinFactNeighborX="0" custLinFactNeighborY="-353">
        <dgm:presLayoutVars>
          <dgm:bulletEnabled val="1"/>
        </dgm:presLayoutVars>
      </dgm:prSet>
      <dgm:spPr/>
      <dgm:t>
        <a:bodyPr/>
        <a:lstStyle/>
        <a:p>
          <a:endParaRPr lang="en-US"/>
        </a:p>
      </dgm:t>
    </dgm:pt>
    <dgm:pt modelId="{6EBE331B-EB3C-451F-86FE-3932F33708B0}" type="pres">
      <dgm:prSet presAssocID="{276EEB44-1C06-415B-AA2C-AD601EA10E17}" presName="sp" presStyleCnt="0"/>
      <dgm:spPr/>
    </dgm:pt>
    <dgm:pt modelId="{447DB29C-AC96-43B3-A115-B7BD5B14BCF2}" type="pres">
      <dgm:prSet presAssocID="{728291A2-CC22-4110-81C2-C9E3A341216D}" presName="composite" presStyleCnt="0"/>
      <dgm:spPr/>
    </dgm:pt>
    <dgm:pt modelId="{64A6816E-9954-4E4B-86FB-B12D6CF217D1}" type="pres">
      <dgm:prSet presAssocID="{728291A2-CC22-4110-81C2-C9E3A341216D}" presName="parentText" presStyleLbl="alignNode1" presStyleIdx="2" presStyleCnt="3">
        <dgm:presLayoutVars>
          <dgm:chMax val="1"/>
          <dgm:bulletEnabled val="1"/>
        </dgm:presLayoutVars>
      </dgm:prSet>
      <dgm:spPr/>
      <dgm:t>
        <a:bodyPr/>
        <a:lstStyle/>
        <a:p>
          <a:endParaRPr lang="en-US"/>
        </a:p>
      </dgm:t>
    </dgm:pt>
    <dgm:pt modelId="{34BE6CA5-EE93-4CB9-8D80-500CB501180E}" type="pres">
      <dgm:prSet presAssocID="{728291A2-CC22-4110-81C2-C9E3A341216D}" presName="descendantText" presStyleLbl="alignAcc1" presStyleIdx="2" presStyleCnt="3" custLinFactNeighborX="0" custLinFactNeighborY="1000">
        <dgm:presLayoutVars>
          <dgm:bulletEnabled val="1"/>
        </dgm:presLayoutVars>
      </dgm:prSet>
      <dgm:spPr/>
      <dgm:t>
        <a:bodyPr/>
        <a:lstStyle/>
        <a:p>
          <a:endParaRPr lang="en-US"/>
        </a:p>
      </dgm:t>
    </dgm:pt>
  </dgm:ptLst>
  <dgm:cxnLst>
    <dgm:cxn modelId="{9194EA85-37F1-4FE6-9FC8-D830856F55AD}" type="presOf" srcId="{728291A2-CC22-4110-81C2-C9E3A341216D}" destId="{64A6816E-9954-4E4B-86FB-B12D6CF217D1}" srcOrd="0" destOrd="0" presId="urn:microsoft.com/office/officeart/2005/8/layout/chevron2"/>
    <dgm:cxn modelId="{D894B27D-BD95-4528-B5E1-27582BF8A430}" type="presOf" srcId="{D41DCE85-6572-43D5-B791-4BDC7CF55AFE}" destId="{2B8E8804-45C9-473A-AA10-7446A79DA640}" srcOrd="0" destOrd="0" presId="urn:microsoft.com/office/officeart/2005/8/layout/chevron2"/>
    <dgm:cxn modelId="{637999C2-8E4F-4F48-844B-FE0F63AD225B}" srcId="{D41DCE85-6572-43D5-B791-4BDC7CF55AFE}" destId="{38E7D91E-7056-42E6-A418-415CE02DC9EA}" srcOrd="0" destOrd="0" parTransId="{6A3921D4-1706-4E15-B641-CF8020DACE5D}" sibTransId="{782F3CC0-367C-41A4-A89D-1CF66CA47402}"/>
    <dgm:cxn modelId="{01B60939-A01E-4643-B7BD-6D2C11EFD535}" srcId="{BFCB8049-4FB4-4D39-BE21-42D4FE42EAC3}" destId="{9F267667-2C04-4D0B-BF0B-A5501C452110}" srcOrd="0" destOrd="0" parTransId="{BF6F7DE6-794E-4709-A21A-64266CBCD776}" sibTransId="{AA1B0FCF-72E4-4932-ABB2-D6A86A3D5997}"/>
    <dgm:cxn modelId="{ECEC5F82-5A7F-4FBB-BA40-7D5B548A1D1C}" srcId="{F375E474-52BC-4914-90F3-86065FF79BE6}" destId="{BFCB8049-4FB4-4D39-BE21-42D4FE42EAC3}" srcOrd="1" destOrd="0" parTransId="{500E65DE-A585-4CC5-BC87-A8B6C6062E96}" sibTransId="{276EEB44-1C06-415B-AA2C-AD601EA10E17}"/>
    <dgm:cxn modelId="{E6C929CA-75AF-4C31-B684-31509F003EAA}" srcId="{F375E474-52BC-4914-90F3-86065FF79BE6}" destId="{728291A2-CC22-4110-81C2-C9E3A341216D}" srcOrd="2" destOrd="0" parTransId="{177F21FF-D69D-4F80-BB26-34C87981F748}" sibTransId="{7A9A57CD-3206-459B-A113-1D9DC5469F7C}"/>
    <dgm:cxn modelId="{482A247B-AE3C-4720-90CD-62788423DF50}" srcId="{728291A2-CC22-4110-81C2-C9E3A341216D}" destId="{8D142971-956C-4B94-9329-1F2C87083742}" srcOrd="0" destOrd="0" parTransId="{2336FC18-F074-4FED-8CCD-8F5C856FB846}" sibTransId="{FAEB93A1-18D4-40FD-9356-94DE238ACDE5}"/>
    <dgm:cxn modelId="{48C47715-601B-4C39-A31E-278800AACCA8}" type="presOf" srcId="{8D142971-956C-4B94-9329-1F2C87083742}" destId="{34BE6CA5-EE93-4CB9-8D80-500CB501180E}" srcOrd="0" destOrd="0" presId="urn:microsoft.com/office/officeart/2005/8/layout/chevron2"/>
    <dgm:cxn modelId="{976FAFCB-734C-4F16-A6C5-9C7AD99ABCFA}" type="presOf" srcId="{BFCB8049-4FB4-4D39-BE21-42D4FE42EAC3}" destId="{7B1E3E99-7713-4DF5-A91F-8555C1809DF2}" srcOrd="0" destOrd="0" presId="urn:microsoft.com/office/officeart/2005/8/layout/chevron2"/>
    <dgm:cxn modelId="{01BA8D0C-9F93-4E50-8416-46DE3E22673E}" type="presOf" srcId="{38E7D91E-7056-42E6-A418-415CE02DC9EA}" destId="{AB084268-8AFC-4EA7-BE16-7BDB60D48EED}" srcOrd="0" destOrd="0" presId="urn:microsoft.com/office/officeart/2005/8/layout/chevron2"/>
    <dgm:cxn modelId="{6AA0F1D2-F473-466D-B44E-7C93E322C2F2}" type="presOf" srcId="{9F267667-2C04-4D0B-BF0B-A5501C452110}" destId="{9A6D6452-8A99-4BF8-9512-9F592DCA78FC}" srcOrd="0" destOrd="0" presId="urn:microsoft.com/office/officeart/2005/8/layout/chevron2"/>
    <dgm:cxn modelId="{D7E3BB68-93F5-4009-B0E7-C4241A0070A9}" srcId="{F375E474-52BC-4914-90F3-86065FF79BE6}" destId="{D41DCE85-6572-43D5-B791-4BDC7CF55AFE}" srcOrd="0" destOrd="0" parTransId="{974C8E54-2A7B-47F2-846E-75837703B481}" sibTransId="{36AD4DD5-4949-45DC-A7B9-526724B7511D}"/>
    <dgm:cxn modelId="{0DDDA5EC-4051-49FB-BA44-D84C922395D7}" type="presOf" srcId="{F375E474-52BC-4914-90F3-86065FF79BE6}" destId="{D209EFCA-BC6D-4DC5-9B71-18AF65BF773A}" srcOrd="0" destOrd="0" presId="urn:microsoft.com/office/officeart/2005/8/layout/chevron2"/>
    <dgm:cxn modelId="{0153D78B-398A-4AF4-9F0B-71A589F0601E}" type="presParOf" srcId="{D209EFCA-BC6D-4DC5-9B71-18AF65BF773A}" destId="{78E5EE36-5030-4C23-9ED6-5D7153B3BE0E}" srcOrd="0" destOrd="0" presId="urn:microsoft.com/office/officeart/2005/8/layout/chevron2"/>
    <dgm:cxn modelId="{C593498D-9093-45E5-AABD-22C0B7BD5CBF}" type="presParOf" srcId="{78E5EE36-5030-4C23-9ED6-5D7153B3BE0E}" destId="{2B8E8804-45C9-473A-AA10-7446A79DA640}" srcOrd="0" destOrd="0" presId="urn:microsoft.com/office/officeart/2005/8/layout/chevron2"/>
    <dgm:cxn modelId="{21D7AE38-F3BC-47EE-9494-AD4D9F23A6AB}" type="presParOf" srcId="{78E5EE36-5030-4C23-9ED6-5D7153B3BE0E}" destId="{AB084268-8AFC-4EA7-BE16-7BDB60D48EED}" srcOrd="1" destOrd="0" presId="urn:microsoft.com/office/officeart/2005/8/layout/chevron2"/>
    <dgm:cxn modelId="{5FCB47B1-6221-42AD-BFB4-97D785290B55}" type="presParOf" srcId="{D209EFCA-BC6D-4DC5-9B71-18AF65BF773A}" destId="{EF2A3121-B3FD-4B7F-88DD-EA3834D0256E}" srcOrd="1" destOrd="0" presId="urn:microsoft.com/office/officeart/2005/8/layout/chevron2"/>
    <dgm:cxn modelId="{46A4A2E8-48C3-4E0D-A2D0-AC361293DFAC}" type="presParOf" srcId="{D209EFCA-BC6D-4DC5-9B71-18AF65BF773A}" destId="{EF4D231C-7966-4FDC-97CA-2054ADB43C8B}" srcOrd="2" destOrd="0" presId="urn:microsoft.com/office/officeart/2005/8/layout/chevron2"/>
    <dgm:cxn modelId="{222DB788-635F-4348-9334-35DDBB370868}" type="presParOf" srcId="{EF4D231C-7966-4FDC-97CA-2054ADB43C8B}" destId="{7B1E3E99-7713-4DF5-A91F-8555C1809DF2}" srcOrd="0" destOrd="0" presId="urn:microsoft.com/office/officeart/2005/8/layout/chevron2"/>
    <dgm:cxn modelId="{5AA1A693-BA80-4A0F-BD30-208493CDB00F}" type="presParOf" srcId="{EF4D231C-7966-4FDC-97CA-2054ADB43C8B}" destId="{9A6D6452-8A99-4BF8-9512-9F592DCA78FC}" srcOrd="1" destOrd="0" presId="urn:microsoft.com/office/officeart/2005/8/layout/chevron2"/>
    <dgm:cxn modelId="{B041E36B-647C-42F4-9AE1-E3E5F6ABF189}" type="presParOf" srcId="{D209EFCA-BC6D-4DC5-9B71-18AF65BF773A}" destId="{6EBE331B-EB3C-451F-86FE-3932F33708B0}" srcOrd="3" destOrd="0" presId="urn:microsoft.com/office/officeart/2005/8/layout/chevron2"/>
    <dgm:cxn modelId="{114FC4F0-F4E3-440C-8A6E-BD5F70A2FE5C}" type="presParOf" srcId="{D209EFCA-BC6D-4DC5-9B71-18AF65BF773A}" destId="{447DB29C-AC96-43B3-A115-B7BD5B14BCF2}" srcOrd="4" destOrd="0" presId="urn:microsoft.com/office/officeart/2005/8/layout/chevron2"/>
    <dgm:cxn modelId="{D00CC576-0E93-4783-B4E5-17C400A42B63}" type="presParOf" srcId="{447DB29C-AC96-43B3-A115-B7BD5B14BCF2}" destId="{64A6816E-9954-4E4B-86FB-B12D6CF217D1}" srcOrd="0" destOrd="0" presId="urn:microsoft.com/office/officeart/2005/8/layout/chevron2"/>
    <dgm:cxn modelId="{E9CCBA33-9BC1-4D2A-AAAD-611592611E53}" type="presParOf" srcId="{447DB29C-AC96-43B3-A115-B7BD5B14BCF2}" destId="{34BE6CA5-EE93-4CB9-8D80-500CB501180E}"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972C13-0825-4173-AD64-E67C1C87809C}">
      <dsp:nvSpPr>
        <dsp:cNvPr id="0" name=""/>
        <dsp:cNvSpPr/>
      </dsp:nvSpPr>
      <dsp:spPr>
        <a:xfrm>
          <a:off x="127806" y="0"/>
          <a:ext cx="4419600" cy="4419600"/>
        </a:xfrm>
        <a:prstGeom prst="triangle">
          <a:avLst/>
        </a:prstGeom>
        <a:solidFill>
          <a:srgbClr val="2F3518"/>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2EFDBDF2-8AD2-46E4-9502-35E442D2F820}">
      <dsp:nvSpPr>
        <dsp:cNvPr id="0" name=""/>
        <dsp:cNvSpPr/>
      </dsp:nvSpPr>
      <dsp:spPr>
        <a:xfrm>
          <a:off x="3692020" y="356874"/>
          <a:ext cx="3359353" cy="828106"/>
        </a:xfrm>
        <a:prstGeom prst="roundRect">
          <a:avLst/>
        </a:prstGeom>
        <a:solidFill>
          <a:schemeClr val="lt1">
            <a:alpha val="90000"/>
            <a:hueOff val="0"/>
            <a:satOff val="0"/>
            <a:lumOff val="0"/>
            <a:alphaOff val="0"/>
          </a:schemeClr>
        </a:solidFill>
        <a:ln w="28575" cap="flat" cmpd="sng" algn="ctr">
          <a:solidFill>
            <a:srgbClr val="2F3518"/>
          </a:solidFill>
          <a:prstDash val="solid"/>
        </a:ln>
        <a:effectLst/>
        <a:scene3d>
          <a:camera prst="orthographicFront"/>
          <a:lightRig rig="chilly" dir="t"/>
        </a:scene3d>
        <a:sp3d z="12700" extrusionH="1700" prstMaterial="dkEdge">
          <a:bevelT w="25400" h="6350"/>
          <a:bevelB w="0" h="0" prst="convex"/>
        </a:sp3d>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kumimoji="0" lang="en-US" sz="1600" b="1" i="0" u="none" strike="noStrike" kern="1200" cap="none" spc="0" normalizeH="0" baseline="0" noProof="0" dirty="0" smtClean="0">
              <a:ln/>
              <a:effectLst/>
              <a:uLnTx/>
              <a:uFillTx/>
              <a:latin typeface="Arial" pitchFamily="34" charset="0"/>
              <a:cs typeface="Arial" pitchFamily="34" charset="0"/>
            </a:rPr>
            <a:t>TIER THREE</a:t>
          </a:r>
        </a:p>
        <a:p>
          <a:pPr lvl="0" algn="ctr" defTabSz="711200" rtl="0">
            <a:lnSpc>
              <a:spcPct val="90000"/>
            </a:lnSpc>
            <a:spcBef>
              <a:spcPct val="0"/>
            </a:spcBef>
            <a:spcAft>
              <a:spcPct val="35000"/>
            </a:spcAft>
          </a:pPr>
          <a:r>
            <a:rPr kumimoji="0" lang="en-US" sz="1400" b="1" i="0" u="none" strike="noStrike" kern="1200" cap="none" spc="0" normalizeH="0" baseline="0" noProof="0" dirty="0" smtClean="0">
              <a:ln/>
              <a:effectLst/>
              <a:uLnTx/>
              <a:uFillTx/>
              <a:latin typeface="Arial" pitchFamily="34" charset="0"/>
              <a:cs typeface="Arial" pitchFamily="34" charset="0"/>
            </a:rPr>
            <a:t>Evidence based psychotherapies</a:t>
          </a:r>
          <a:endParaRPr lang="en-US" sz="1400" kern="1200" dirty="0" smtClean="0">
            <a:latin typeface="Arial" pitchFamily="34" charset="0"/>
            <a:cs typeface="Arial" pitchFamily="34" charset="0"/>
          </a:endParaRPr>
        </a:p>
      </dsp:txBody>
      <dsp:txXfrm>
        <a:off x="3732445" y="397299"/>
        <a:ext cx="3278503" cy="747256"/>
      </dsp:txXfrm>
    </dsp:sp>
    <dsp:sp modelId="{EF394F62-63EE-49B3-BCF2-42EA99964BD4}">
      <dsp:nvSpPr>
        <dsp:cNvPr id="0" name=""/>
        <dsp:cNvSpPr/>
      </dsp:nvSpPr>
      <dsp:spPr>
        <a:xfrm>
          <a:off x="2979178" y="1425678"/>
          <a:ext cx="4637435" cy="1178702"/>
        </a:xfrm>
        <a:prstGeom prst="roundRect">
          <a:avLst/>
        </a:prstGeom>
        <a:solidFill>
          <a:schemeClr val="lt1">
            <a:alpha val="90000"/>
            <a:hueOff val="0"/>
            <a:satOff val="0"/>
            <a:lumOff val="0"/>
            <a:alphaOff val="0"/>
          </a:schemeClr>
        </a:solidFill>
        <a:ln w="28575" cap="flat" cmpd="sng" algn="ctr">
          <a:solidFill>
            <a:srgbClr val="2F3518"/>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0" lang="en-US" sz="1600" b="1" i="0" u="none" strike="noStrike" kern="1200" cap="none" spc="0" normalizeH="0" baseline="0" noProof="0" dirty="0" smtClean="0">
              <a:ln/>
              <a:effectLst/>
              <a:uLnTx/>
              <a:uFillTx/>
              <a:latin typeface="Arial" pitchFamily="34" charset="0"/>
              <a:cs typeface="Arial" pitchFamily="34" charset="0"/>
            </a:rPr>
            <a:t>TIER TWO </a:t>
          </a:r>
        </a:p>
        <a:p>
          <a:pPr lvl="0" algn="ctr" defTabSz="711200">
            <a:lnSpc>
              <a:spcPct val="90000"/>
            </a:lnSpc>
            <a:spcBef>
              <a:spcPct val="0"/>
            </a:spcBef>
            <a:spcAft>
              <a:spcPct val="35000"/>
            </a:spcAft>
          </a:pPr>
          <a:r>
            <a:rPr kumimoji="0" lang="en-US" sz="1400" b="1" i="0" u="none" strike="noStrike" kern="1200" cap="none" spc="0" normalizeH="0" baseline="0" noProof="0" dirty="0" smtClean="0">
              <a:ln/>
              <a:effectLst/>
              <a:uLnTx/>
              <a:uFillTx/>
              <a:latin typeface="Arial" pitchFamily="34" charset="0"/>
              <a:cs typeface="Arial" pitchFamily="34" charset="0"/>
            </a:rPr>
            <a:t>Identifies specific issues that are commonly associated with military service</a:t>
          </a:r>
          <a:endParaRPr kumimoji="0" lang="en-US" sz="1400" b="0" i="0" u="none" strike="noStrike" kern="1200" cap="none" spc="0" normalizeH="0" baseline="0" noProof="0" dirty="0" smtClean="0">
            <a:ln/>
            <a:effectLst/>
            <a:uLnTx/>
            <a:uFillTx/>
            <a:latin typeface="Arial" pitchFamily="34" charset="0"/>
            <a:cs typeface="Arial" pitchFamily="34" charset="0"/>
          </a:endParaRPr>
        </a:p>
      </dsp:txBody>
      <dsp:txXfrm>
        <a:off x="3036717" y="1483217"/>
        <a:ext cx="4522357" cy="1063624"/>
      </dsp:txXfrm>
    </dsp:sp>
    <dsp:sp modelId="{C80E2F5F-4CA6-4187-9F53-54C981ABD4F6}">
      <dsp:nvSpPr>
        <dsp:cNvPr id="0" name=""/>
        <dsp:cNvSpPr/>
      </dsp:nvSpPr>
      <dsp:spPr>
        <a:xfrm>
          <a:off x="2266322" y="2851354"/>
          <a:ext cx="5873431" cy="1111805"/>
        </a:xfrm>
        <a:prstGeom prst="roundRect">
          <a:avLst/>
        </a:prstGeom>
        <a:solidFill>
          <a:schemeClr val="lt1">
            <a:alpha val="90000"/>
            <a:hueOff val="0"/>
            <a:satOff val="0"/>
            <a:lumOff val="0"/>
            <a:alphaOff val="0"/>
          </a:schemeClr>
        </a:solidFill>
        <a:ln w="28575" cap="flat" cmpd="sng" algn="ctr">
          <a:solidFill>
            <a:srgbClr val="2F3518"/>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kumimoji="0" lang="en-US" sz="1600" b="1" i="0" u="none" strike="noStrike" kern="1200" cap="none" spc="0" normalizeH="0" baseline="0" noProof="0" dirty="0" smtClean="0">
              <a:ln/>
              <a:effectLst/>
              <a:uLnTx/>
              <a:uFillTx/>
              <a:latin typeface="Arial" pitchFamily="34" charset="0"/>
              <a:cs typeface="Arial" pitchFamily="34" charset="0"/>
            </a:rPr>
            <a:t>TIER ONE </a:t>
          </a:r>
        </a:p>
        <a:p>
          <a:pPr lvl="0" algn="ctr" defTabSz="711200" rtl="0">
            <a:lnSpc>
              <a:spcPct val="90000"/>
            </a:lnSpc>
            <a:spcBef>
              <a:spcPct val="0"/>
            </a:spcBef>
            <a:spcAft>
              <a:spcPct val="35000"/>
            </a:spcAft>
          </a:pPr>
          <a:r>
            <a:rPr kumimoji="0" lang="en-US" sz="1400" b="1" i="0" u="none" strike="noStrike" kern="1200" cap="none" spc="0" normalizeH="0" baseline="0" noProof="0" dirty="0" smtClean="0">
              <a:ln/>
              <a:effectLst/>
              <a:uLnTx/>
              <a:uFillTx/>
              <a:latin typeface="Arial" pitchFamily="34" charset="0"/>
              <a:cs typeface="Arial" pitchFamily="34" charset="0"/>
            </a:rPr>
            <a:t>Military culture and the deployment cycle</a:t>
          </a:r>
          <a:endParaRPr kumimoji="0" lang="en-US" sz="1400" b="0" i="0" u="none" strike="noStrike" kern="1200" cap="none" spc="0" normalizeH="0" baseline="0" noProof="0" dirty="0" smtClean="0">
            <a:ln/>
            <a:effectLst/>
            <a:uLnTx/>
            <a:uFillTx/>
            <a:latin typeface="Arial" pitchFamily="34" charset="0"/>
            <a:cs typeface="Arial" pitchFamily="34" charset="0"/>
          </a:endParaRPr>
        </a:p>
      </dsp:txBody>
      <dsp:txXfrm>
        <a:off x="2320596" y="2905628"/>
        <a:ext cx="5764883" cy="100325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8E8804-45C9-473A-AA10-7446A79DA640}">
      <dsp:nvSpPr>
        <dsp:cNvPr id="0" name=""/>
        <dsp:cNvSpPr/>
      </dsp:nvSpPr>
      <dsp:spPr>
        <a:xfrm rot="5400000">
          <a:off x="-198407" y="199485"/>
          <a:ext cx="1322717" cy="925901"/>
        </a:xfrm>
        <a:prstGeom prst="chevron">
          <a:avLst/>
        </a:prstGeom>
        <a:solidFill>
          <a:schemeClr val="accent4">
            <a:lumMod val="50000"/>
          </a:schemeClr>
        </a:solidFill>
        <a:ln w="25400" cap="flat" cmpd="sng" algn="ctr">
          <a:solidFill>
            <a:srgbClr val="56004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dirty="0" smtClean="0"/>
            <a:t>4,821</a:t>
          </a:r>
          <a:endParaRPr lang="en-US" sz="2500" kern="1200" dirty="0"/>
        </a:p>
      </dsp:txBody>
      <dsp:txXfrm rot="-5400000">
        <a:off x="2" y="464028"/>
        <a:ext cx="925901" cy="396816"/>
      </dsp:txXfrm>
    </dsp:sp>
    <dsp:sp modelId="{AB084268-8AFC-4EA7-BE16-7BDB60D48EED}">
      <dsp:nvSpPr>
        <dsp:cNvPr id="0" name=""/>
        <dsp:cNvSpPr/>
      </dsp:nvSpPr>
      <dsp:spPr>
        <a:xfrm rot="5400000">
          <a:off x="4152947" y="-3226646"/>
          <a:ext cx="859766" cy="7313858"/>
        </a:xfrm>
        <a:prstGeom prst="round2SameRect">
          <a:avLst/>
        </a:prstGeom>
        <a:solidFill>
          <a:schemeClr val="lt1">
            <a:alpha val="90000"/>
            <a:hueOff val="0"/>
            <a:satOff val="0"/>
            <a:lumOff val="0"/>
            <a:alphaOff val="0"/>
          </a:schemeClr>
        </a:solidFill>
        <a:ln w="25400" cap="flat" cmpd="sng" algn="ctr">
          <a:solidFill>
            <a:srgbClr val="56004E"/>
          </a:solidFill>
          <a:prstDash val="solid"/>
        </a:ln>
        <a:effectLst/>
      </dsp:spPr>
      <dsp:style>
        <a:lnRef idx="2">
          <a:scrgbClr r="0" g="0" b="0"/>
        </a:lnRef>
        <a:fillRef idx="1">
          <a:scrgbClr r="0" g="0" b="0"/>
        </a:fillRef>
        <a:effectRef idx="0">
          <a:scrgbClr r="0" g="0" b="0"/>
        </a:effectRef>
        <a:fontRef idx="minor"/>
      </dsp:style>
      <dsp:txBody>
        <a:bodyPr spcFirstLastPara="0" vert="horz" wrap="square" lIns="298704" tIns="26670" rIns="26670" bIns="26670" numCol="1" spcCol="1270" anchor="ctr" anchorCtr="0">
          <a:noAutofit/>
        </a:bodyPr>
        <a:lstStyle/>
        <a:p>
          <a:pPr marL="285750" lvl="1" indent="-285750" algn="l" defTabSz="1866900">
            <a:lnSpc>
              <a:spcPct val="90000"/>
            </a:lnSpc>
            <a:spcBef>
              <a:spcPct val="0"/>
            </a:spcBef>
            <a:spcAft>
              <a:spcPct val="15000"/>
            </a:spcAft>
            <a:buChar char="••"/>
          </a:pPr>
          <a:r>
            <a:rPr lang="en-US" sz="4200" kern="1200" dirty="0" smtClean="0">
              <a:solidFill>
                <a:schemeClr val="tx1"/>
              </a:solidFill>
            </a:rPr>
            <a:t>Active Duty</a:t>
          </a:r>
          <a:endParaRPr lang="en-US" sz="4200" kern="1200" dirty="0">
            <a:solidFill>
              <a:schemeClr val="tx1"/>
            </a:solidFill>
          </a:endParaRPr>
        </a:p>
      </dsp:txBody>
      <dsp:txXfrm rot="-5400000">
        <a:off x="925901" y="42370"/>
        <a:ext cx="7271888" cy="775826"/>
      </dsp:txXfrm>
    </dsp:sp>
    <dsp:sp modelId="{7B1E3E99-7713-4DF5-A91F-8555C1809DF2}">
      <dsp:nvSpPr>
        <dsp:cNvPr id="0" name=""/>
        <dsp:cNvSpPr/>
      </dsp:nvSpPr>
      <dsp:spPr>
        <a:xfrm rot="5400000">
          <a:off x="-198407" y="1323938"/>
          <a:ext cx="1322717" cy="925901"/>
        </a:xfrm>
        <a:prstGeom prst="chevron">
          <a:avLst/>
        </a:prstGeom>
        <a:solidFill>
          <a:schemeClr val="accent4">
            <a:lumMod val="50000"/>
          </a:schemeClr>
        </a:solidFill>
        <a:ln w="25400" cap="flat" cmpd="sng" algn="ctr">
          <a:solidFill>
            <a:srgbClr val="56004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dirty="0" smtClean="0"/>
            <a:t>13,270</a:t>
          </a:r>
          <a:endParaRPr lang="en-US" sz="2500" kern="1200" dirty="0"/>
        </a:p>
      </dsp:txBody>
      <dsp:txXfrm rot="-5400000">
        <a:off x="2" y="1588481"/>
        <a:ext cx="925901" cy="396816"/>
      </dsp:txXfrm>
    </dsp:sp>
    <dsp:sp modelId="{9A6D6452-8A99-4BF8-9512-9F592DCA78FC}">
      <dsp:nvSpPr>
        <dsp:cNvPr id="0" name=""/>
        <dsp:cNvSpPr/>
      </dsp:nvSpPr>
      <dsp:spPr>
        <a:xfrm rot="5400000">
          <a:off x="4152947" y="-2104549"/>
          <a:ext cx="859766" cy="7313858"/>
        </a:xfrm>
        <a:prstGeom prst="round2SameRect">
          <a:avLst/>
        </a:prstGeom>
        <a:solidFill>
          <a:schemeClr val="lt1">
            <a:alpha val="90000"/>
            <a:hueOff val="0"/>
            <a:satOff val="0"/>
            <a:lumOff val="0"/>
            <a:alphaOff val="0"/>
          </a:schemeClr>
        </a:solidFill>
        <a:ln w="25400" cap="flat" cmpd="sng" algn="ctr">
          <a:solidFill>
            <a:srgbClr val="56004E"/>
          </a:solidFill>
          <a:prstDash val="solid"/>
        </a:ln>
        <a:effectLst/>
      </dsp:spPr>
      <dsp:style>
        <a:lnRef idx="2">
          <a:scrgbClr r="0" g="0" b="0"/>
        </a:lnRef>
        <a:fillRef idx="1">
          <a:scrgbClr r="0" g="0" b="0"/>
        </a:fillRef>
        <a:effectRef idx="0">
          <a:scrgbClr r="0" g="0" b="0"/>
        </a:effectRef>
        <a:fontRef idx="minor"/>
      </dsp:style>
      <dsp:txBody>
        <a:bodyPr spcFirstLastPara="0" vert="horz" wrap="square" lIns="298704" tIns="26670" rIns="26670" bIns="26670" numCol="1" spcCol="1270" anchor="ctr" anchorCtr="0">
          <a:noAutofit/>
        </a:bodyPr>
        <a:lstStyle/>
        <a:p>
          <a:pPr marL="285750" lvl="1" indent="-285750" algn="l" defTabSz="1866900">
            <a:lnSpc>
              <a:spcPct val="90000"/>
            </a:lnSpc>
            <a:spcBef>
              <a:spcPct val="0"/>
            </a:spcBef>
            <a:spcAft>
              <a:spcPct val="15000"/>
            </a:spcAft>
            <a:buChar char="••"/>
          </a:pPr>
          <a:r>
            <a:rPr lang="en-US" sz="4200" kern="1200" dirty="0" smtClean="0">
              <a:solidFill>
                <a:schemeClr val="tx1"/>
              </a:solidFill>
            </a:rPr>
            <a:t>National Guard (Army and Air)</a:t>
          </a:r>
          <a:endParaRPr lang="en-US" sz="4200" kern="1200" dirty="0">
            <a:solidFill>
              <a:schemeClr val="tx1"/>
            </a:solidFill>
          </a:endParaRPr>
        </a:p>
      </dsp:txBody>
      <dsp:txXfrm rot="-5400000">
        <a:off x="925901" y="1164467"/>
        <a:ext cx="7271888" cy="775826"/>
      </dsp:txXfrm>
    </dsp:sp>
    <dsp:sp modelId="{64A6816E-9954-4E4B-86FB-B12D6CF217D1}">
      <dsp:nvSpPr>
        <dsp:cNvPr id="0" name=""/>
        <dsp:cNvSpPr/>
      </dsp:nvSpPr>
      <dsp:spPr>
        <a:xfrm rot="5400000">
          <a:off x="-198407" y="2448391"/>
          <a:ext cx="1322717" cy="925901"/>
        </a:xfrm>
        <a:prstGeom prst="chevron">
          <a:avLst/>
        </a:prstGeom>
        <a:solidFill>
          <a:schemeClr val="accent4">
            <a:lumMod val="50000"/>
          </a:schemeClr>
        </a:solidFill>
        <a:ln w="25400" cap="flat" cmpd="sng" algn="ctr">
          <a:solidFill>
            <a:srgbClr val="56004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dirty="0" smtClean="0"/>
            <a:t>5,585</a:t>
          </a:r>
          <a:endParaRPr lang="en-US" sz="2500" kern="1200" dirty="0"/>
        </a:p>
      </dsp:txBody>
      <dsp:txXfrm rot="-5400000">
        <a:off x="2" y="2712934"/>
        <a:ext cx="925901" cy="396816"/>
      </dsp:txXfrm>
    </dsp:sp>
    <dsp:sp modelId="{34BE6CA5-EE93-4CB9-8D80-500CB501180E}">
      <dsp:nvSpPr>
        <dsp:cNvPr id="0" name=""/>
        <dsp:cNvSpPr/>
      </dsp:nvSpPr>
      <dsp:spPr>
        <a:xfrm rot="5400000">
          <a:off x="4152947" y="-968464"/>
          <a:ext cx="859766" cy="7313858"/>
        </a:xfrm>
        <a:prstGeom prst="round2SameRect">
          <a:avLst/>
        </a:prstGeom>
        <a:solidFill>
          <a:schemeClr val="lt1">
            <a:alpha val="90000"/>
            <a:hueOff val="0"/>
            <a:satOff val="0"/>
            <a:lumOff val="0"/>
            <a:alphaOff val="0"/>
          </a:schemeClr>
        </a:solidFill>
        <a:ln w="25400" cap="flat" cmpd="sng" algn="ctr">
          <a:solidFill>
            <a:srgbClr val="56004E"/>
          </a:solidFill>
          <a:prstDash val="solid"/>
        </a:ln>
        <a:effectLst/>
      </dsp:spPr>
      <dsp:style>
        <a:lnRef idx="2">
          <a:scrgbClr r="0" g="0" b="0"/>
        </a:lnRef>
        <a:fillRef idx="1">
          <a:scrgbClr r="0" g="0" b="0"/>
        </a:fillRef>
        <a:effectRef idx="0">
          <a:scrgbClr r="0" g="0" b="0"/>
        </a:effectRef>
        <a:fontRef idx="minor"/>
      </dsp:style>
      <dsp:txBody>
        <a:bodyPr spcFirstLastPara="0" vert="horz" wrap="square" lIns="298704" tIns="26670" rIns="26670" bIns="26670" numCol="1" spcCol="1270" anchor="ctr" anchorCtr="0">
          <a:noAutofit/>
        </a:bodyPr>
        <a:lstStyle/>
        <a:p>
          <a:pPr marL="285750" lvl="1" indent="-285750" algn="l" defTabSz="1866900">
            <a:lnSpc>
              <a:spcPct val="90000"/>
            </a:lnSpc>
            <a:spcBef>
              <a:spcPct val="0"/>
            </a:spcBef>
            <a:spcAft>
              <a:spcPct val="15000"/>
            </a:spcAft>
            <a:buChar char="••"/>
          </a:pPr>
          <a:r>
            <a:rPr lang="en-US" sz="4200" kern="1200" dirty="0" smtClean="0">
              <a:solidFill>
                <a:schemeClr val="tx1"/>
              </a:solidFill>
            </a:rPr>
            <a:t>Reserves (all branches)</a:t>
          </a:r>
          <a:endParaRPr lang="en-US" sz="4200" kern="1200" dirty="0">
            <a:solidFill>
              <a:schemeClr val="tx1"/>
            </a:solidFill>
          </a:endParaRPr>
        </a:p>
      </dsp:txBody>
      <dsp:txXfrm rot="-5400000">
        <a:off x="925901" y="2300552"/>
        <a:ext cx="7271888" cy="775826"/>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5138"/>
          </a:xfrm>
          <a:prstGeom prst="rect">
            <a:avLst/>
          </a:prstGeom>
        </p:spPr>
        <p:txBody>
          <a:bodyPr vert="horz" lIns="91440" tIns="45720" rIns="91440" bIns="45720" rtlCol="0"/>
          <a:lstStyle>
            <a:lvl1pPr algn="r">
              <a:defRPr sz="1200"/>
            </a:lvl1pPr>
          </a:lstStyle>
          <a:p>
            <a:fld id="{6A165A33-9EFF-4393-AA49-BABC1308F935}" type="datetimeFigureOut">
              <a:rPr lang="en-US" smtClean="0"/>
              <a:pPr/>
              <a:t>7/9/2020</a:t>
            </a:fld>
            <a:endParaRPr lang="en-US"/>
          </a:p>
        </p:txBody>
      </p:sp>
      <p:sp>
        <p:nvSpPr>
          <p:cNvPr id="4" name="Footer Placeholder 3"/>
          <p:cNvSpPr>
            <a:spLocks noGrp="1"/>
          </p:cNvSpPr>
          <p:nvPr>
            <p:ph type="ftr" sz="quarter" idx="2"/>
          </p:nvPr>
        </p:nvSpPr>
        <p:spPr>
          <a:xfrm>
            <a:off x="0" y="8829675"/>
            <a:ext cx="3037840"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675"/>
            <a:ext cx="3037840" cy="465138"/>
          </a:xfrm>
          <a:prstGeom prst="rect">
            <a:avLst/>
          </a:prstGeom>
        </p:spPr>
        <p:txBody>
          <a:bodyPr vert="horz" lIns="91440" tIns="45720" rIns="91440" bIns="45720" rtlCol="0" anchor="b"/>
          <a:lstStyle>
            <a:lvl1pPr algn="r">
              <a:defRPr sz="1200"/>
            </a:lvl1pPr>
          </a:lstStyle>
          <a:p>
            <a:fld id="{FEBCB940-9D1A-4088-9F14-F7522CD8877D}" type="slidenum">
              <a:rPr lang="en-US" smtClean="0"/>
              <a:pPr/>
              <a:t>‹#›</a:t>
            </a:fld>
            <a:endParaRPr lang="en-US"/>
          </a:p>
        </p:txBody>
      </p:sp>
    </p:spTree>
    <p:extLst>
      <p:ext uri="{BB962C8B-B14F-4D97-AF65-F5344CB8AC3E}">
        <p14:creationId xmlns:p14="http://schemas.microsoft.com/office/powerpoint/2010/main" val="2924720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vl1pPr>
          </a:lstStyle>
          <a:p>
            <a:fld id="{167C849D-6D18-4AB3-980D-2128600D9DFC}" type="datetimeFigureOut">
              <a:rPr lang="en-US" smtClean="0"/>
              <a:pPr/>
              <a:t>7/9/2020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1440" tIns="45720" rIns="91440" bIns="45720" rtlCol="0" anchor="b"/>
          <a:lstStyle>
            <a:lvl1pPr algn="r">
              <a:defRPr sz="1200"/>
            </a:lvl1pPr>
          </a:lstStyle>
          <a:p>
            <a:fld id="{2C267353-3AE4-43B6-ABC2-2F5B6625C575}" type="slidenum">
              <a:rPr lang="en-US" smtClean="0"/>
              <a:pPr/>
              <a:t>‹#›</a:t>
            </a:fld>
            <a:endParaRPr lang="en-US"/>
          </a:p>
        </p:txBody>
      </p:sp>
    </p:spTree>
    <p:extLst>
      <p:ext uri="{BB962C8B-B14F-4D97-AF65-F5344CB8AC3E}">
        <p14:creationId xmlns:p14="http://schemas.microsoft.com/office/powerpoint/2010/main" val="4408278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Welcome to the Star Behavioral Health Providers training.  We are glad you are with us.  This</a:t>
            </a:r>
            <a:r>
              <a:rPr lang="en-US" baseline="0" dirty="0" smtClean="0"/>
              <a:t> is an introduction the program.  It will give you some insights as to what the program is and how it works.</a:t>
            </a:r>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1</a:t>
            </a:fld>
            <a:endParaRPr lang="en-US"/>
          </a:p>
        </p:txBody>
      </p:sp>
    </p:spTree>
    <p:extLst>
      <p:ext uri="{BB962C8B-B14F-4D97-AF65-F5344CB8AC3E}">
        <p14:creationId xmlns:p14="http://schemas.microsoft.com/office/powerpoint/2010/main" val="26740127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new</a:t>
            </a:r>
            <a:r>
              <a:rPr lang="en-US" baseline="0" dirty="0" smtClean="0"/>
              <a:t> component for our trainings.  We recognized the need for military culture training that was shorter than our full day training.  There is a segment of our CMHC population who would benefit from this type of training.  </a:t>
            </a:r>
            <a:r>
              <a:rPr lang="en-US" dirty="0" smtClean="0"/>
              <a:t>Want to educate all levels of staff at CMHCs so that from the time of scheduling the appointment to beginning of treatment, the</a:t>
            </a:r>
            <a:r>
              <a:rPr lang="en-US" baseline="0" dirty="0" smtClean="0"/>
              <a:t> patients feel understood by staff.</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10</a:t>
            </a:fld>
            <a:endParaRPr lang="en-US"/>
          </a:p>
        </p:txBody>
      </p:sp>
    </p:spTree>
    <p:extLst>
      <p:ext uri="{BB962C8B-B14F-4D97-AF65-F5344CB8AC3E}">
        <p14:creationId xmlns:p14="http://schemas.microsoft.com/office/powerpoint/2010/main" val="11207420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Each Tier builds</a:t>
            </a:r>
            <a:r>
              <a:rPr lang="en-US" baseline="0" dirty="0" smtClean="0"/>
              <a:t> upon the previous tier of training.  When describing the trainings, start from the bottom (Tier One) and show how the trainings build on each other. </a:t>
            </a:r>
            <a:r>
              <a:rPr lang="en-US" b="1" baseline="0" dirty="0" smtClean="0"/>
              <a:t>There is no need to spend a lot of time on this slide</a:t>
            </a:r>
            <a:endParaRPr lang="en-US" b="1" dirty="0" smtClean="0"/>
          </a:p>
          <a:p>
            <a:r>
              <a:rPr lang="en-US" baseline="0" dirty="0" smtClean="0"/>
              <a:t>The following slides go into more detail about each of the tiers.  </a:t>
            </a:r>
          </a:p>
          <a:p>
            <a:r>
              <a:rPr lang="en-US" baseline="0" dirty="0" smtClean="0"/>
              <a:t>The community based deck is a separate training and is NOT a requirement to attend these tiered trainings.</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11</a:t>
            </a:fld>
            <a:endParaRPr lang="en-US"/>
          </a:p>
        </p:txBody>
      </p:sp>
    </p:spTree>
    <p:extLst>
      <p:ext uri="{BB962C8B-B14F-4D97-AF65-F5344CB8AC3E}">
        <p14:creationId xmlns:p14="http://schemas.microsoft.com/office/powerpoint/2010/main" val="2378988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training the</a:t>
            </a:r>
            <a:r>
              <a:rPr lang="en-US" baseline="0" dirty="0" smtClean="0"/>
              <a:t> attendees are participating in now.  Use the information in the upper right of the slide to give a perspective on who this training is geared towards.  Ask attendees to spread the word about additional Tier One trainings being held around the state and encourage them to share this information within their personal and professional networks.  Since Tier One (or Community Based Training) is appropriate for anyone, the more people in our communities who have this training, the better they are able to meet the needs of the military population.</a:t>
            </a:r>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12</a:t>
            </a:fld>
            <a:endParaRPr lang="en-US"/>
          </a:p>
        </p:txBody>
      </p:sp>
    </p:spTree>
    <p:extLst>
      <p:ext uri="{BB962C8B-B14F-4D97-AF65-F5344CB8AC3E}">
        <p14:creationId xmlns:p14="http://schemas.microsoft.com/office/powerpoint/2010/main" val="25040542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Tier two is a 2 day course covering</a:t>
            </a:r>
            <a:r>
              <a:rPr lang="en-US" baseline="0" dirty="0" smtClean="0"/>
              <a:t> seven different topics.  The focus of this training is on the behavioral health conditions which can present in the military and veteran population.  This training focuses on assessment and identification rather than specific treatments.  Specific treatment protocols are addressed in Tier Three trainings, not Tier Two.  </a:t>
            </a:r>
            <a:endParaRPr lang="en-US" dirty="0" smtClean="0"/>
          </a:p>
          <a:p>
            <a:endParaRPr lang="en-US" dirty="0" smtClean="0"/>
          </a:p>
          <a:p>
            <a:r>
              <a:rPr lang="en-US" dirty="0" smtClean="0"/>
              <a:t>Bring attention to the red hexagon shape</a:t>
            </a:r>
            <a:r>
              <a:rPr lang="en-US" baseline="0" dirty="0" smtClean="0"/>
              <a:t> in lower right of the slide.  This is the population who this training is geared towards.  Point out that attendees would need to complete Tier One prior to attending Tier Two.  Reiterate that the trainings build upon each other. </a:t>
            </a:r>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13</a:t>
            </a:fld>
            <a:endParaRPr lang="en-US"/>
          </a:p>
        </p:txBody>
      </p:sp>
    </p:spTree>
    <p:extLst>
      <p:ext uri="{BB962C8B-B14F-4D97-AF65-F5344CB8AC3E}">
        <p14:creationId xmlns:p14="http://schemas.microsoft.com/office/powerpoint/2010/main" val="17373895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Tier Three trainings are one or two day</a:t>
            </a:r>
            <a:r>
              <a:rPr lang="en-US" baseline="0" dirty="0" smtClean="0"/>
              <a:t> trainings.  Each of the bulleted trainings on the slide are a </a:t>
            </a:r>
            <a:r>
              <a:rPr lang="en-US" b="1" baseline="0" dirty="0" smtClean="0"/>
              <a:t>DIFFERENT TOPIC</a:t>
            </a:r>
            <a:r>
              <a:rPr lang="en-US" baseline="0" dirty="0" smtClean="0"/>
              <a:t>.  Providers can attend more than one of these different Tier Three topics.  Not all of the trainings are offered every year.  Historically the trainings rotate over the course of 2-3 years.  Some of these trainings are also offered in other states.  Providers can attend any Tier Three training in another state and still get “credit” for the training in the SBHP system.  </a:t>
            </a: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Bring attention to the red hexagon shape</a:t>
            </a:r>
            <a:r>
              <a:rPr lang="en-US" baseline="0" dirty="0" smtClean="0"/>
              <a:t> in lower right of the slide.  This is the population who this training is geared towards.  Point out that attendees would need to complete Tier One, Tier Two, </a:t>
            </a:r>
            <a:r>
              <a:rPr lang="en-US" b="1" u="sng" baseline="0" dirty="0" smtClean="0"/>
              <a:t>AND</a:t>
            </a:r>
            <a:r>
              <a:rPr lang="en-US" baseline="0" dirty="0" smtClean="0"/>
              <a:t> be in the registry to attend the Tier Three trainings.  Reiterate that the trainings build upon each other. </a:t>
            </a:r>
            <a:endParaRPr lang="en-US" dirty="0" smtClean="0"/>
          </a:p>
          <a:p>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14</a:t>
            </a:fld>
            <a:endParaRPr lang="en-US"/>
          </a:p>
        </p:txBody>
      </p:sp>
    </p:spTree>
    <p:extLst>
      <p:ext uri="{BB962C8B-B14F-4D97-AF65-F5344CB8AC3E}">
        <p14:creationId xmlns:p14="http://schemas.microsoft.com/office/powerpoint/2010/main" val="466598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2400" b="0" dirty="0" smtClean="0"/>
              <a:t>Stress that the evaluation is a critical</a:t>
            </a:r>
            <a:r>
              <a:rPr lang="en-US" sz="2400" b="0" baseline="0" dirty="0" smtClean="0"/>
              <a:t> way that we are able to get information about the effectiveness of the training.  </a:t>
            </a:r>
            <a:endParaRPr lang="en-US" sz="2400" b="0" dirty="0" smtClean="0"/>
          </a:p>
          <a:p>
            <a:endParaRPr lang="en-US" sz="2400" b="1" dirty="0" smtClean="0"/>
          </a:p>
          <a:p>
            <a:r>
              <a:rPr lang="en-US" sz="2400" b="1" dirty="0" smtClean="0"/>
              <a:t>Surveys are confidential </a:t>
            </a:r>
          </a:p>
          <a:p>
            <a:pPr lvl="1"/>
            <a:r>
              <a:rPr lang="en-US" sz="2000" dirty="0" smtClean="0"/>
              <a:t>Email is used to follow participants through training</a:t>
            </a:r>
          </a:p>
          <a:p>
            <a:pPr lvl="1"/>
            <a:r>
              <a:rPr lang="en-US" sz="2000" dirty="0" smtClean="0"/>
              <a:t>Emails are not shared with outside sources</a:t>
            </a:r>
          </a:p>
          <a:p>
            <a:pPr lvl="1"/>
            <a:endParaRPr lang="en-US" sz="2000" dirty="0" smtClean="0"/>
          </a:p>
          <a:p>
            <a:r>
              <a:rPr lang="en-US" sz="2400" b="1" dirty="0" smtClean="0"/>
              <a:t>Surveys occur at all Tiers – here is what they will get</a:t>
            </a:r>
          </a:p>
          <a:p>
            <a:pPr lvl="1"/>
            <a:r>
              <a:rPr lang="en-US" sz="2000" dirty="0" smtClean="0"/>
              <a:t>Pre (Content) – paper form they have already filled out	</a:t>
            </a:r>
          </a:p>
          <a:p>
            <a:pPr lvl="1"/>
            <a:r>
              <a:rPr lang="en-US" sz="2000" dirty="0" smtClean="0"/>
              <a:t>Post (Content) – paper form they will receive at the end of the training</a:t>
            </a:r>
          </a:p>
          <a:p>
            <a:pPr lvl="1"/>
            <a:r>
              <a:rPr lang="en-US" sz="2000" dirty="0" smtClean="0"/>
              <a:t>Follow-up (two month electronic) – how you are using the information gained in the training</a:t>
            </a:r>
          </a:p>
          <a:p>
            <a:pPr lvl="1"/>
            <a:endParaRPr lang="en-US" sz="2000" dirty="0" smtClean="0"/>
          </a:p>
          <a:p>
            <a:pPr lvl="1"/>
            <a:r>
              <a:rPr lang="en-US" sz="2000" b="1" dirty="0" smtClean="0"/>
              <a:t>For</a:t>
            </a:r>
            <a:r>
              <a:rPr lang="en-US" sz="2000" b="1" baseline="0" dirty="0" smtClean="0"/>
              <a:t> those in the Registry:  </a:t>
            </a:r>
            <a:endParaRPr lang="en-US" sz="2000" b="1" dirty="0" smtClean="0"/>
          </a:p>
          <a:p>
            <a:pPr lvl="1"/>
            <a:r>
              <a:rPr lang="en-US" sz="2000" dirty="0" smtClean="0"/>
              <a:t>Monthly survey for registry participants to help identify number of military clients being served</a:t>
            </a:r>
          </a:p>
          <a:p>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15</a:t>
            </a:fld>
            <a:endParaRPr lang="en-US"/>
          </a:p>
        </p:txBody>
      </p:sp>
    </p:spTree>
    <p:extLst>
      <p:ext uri="{BB962C8B-B14F-4D97-AF65-F5344CB8AC3E}">
        <p14:creationId xmlns:p14="http://schemas.microsoft.com/office/powerpoint/2010/main" val="3324110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Transition slide:  We have talked</a:t>
            </a:r>
            <a:r>
              <a:rPr lang="en-US" baseline="0" dirty="0" smtClean="0"/>
              <a:t> about the training.  The registry is the referral component of the program.  Let’s find out what the registry requires.</a:t>
            </a:r>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16</a:t>
            </a:fld>
            <a:endParaRPr lang="en-US"/>
          </a:p>
        </p:txBody>
      </p:sp>
    </p:spTree>
    <p:extLst>
      <p:ext uri="{BB962C8B-B14F-4D97-AF65-F5344CB8AC3E}">
        <p14:creationId xmlns:p14="http://schemas.microsoft.com/office/powerpoint/2010/main" val="38464837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each state may have some unique differences, these</a:t>
            </a:r>
            <a:r>
              <a:rPr lang="en-US" baseline="0" dirty="0" smtClean="0"/>
              <a:t> are the basic requirements to join the registry.  Being a licensed clinician is one of the most important features.  They have to be able to provide treatment for clients.</a:t>
            </a:r>
          </a:p>
          <a:p>
            <a:r>
              <a:rPr lang="en-US" baseline="0" dirty="0" smtClean="0"/>
              <a:t>For the malpractice insurance, if a provider is part of a health care group, the malpractice can be from the place of employment.  The provider does not need to carry personal liability insurance.  </a:t>
            </a:r>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17</a:t>
            </a:fld>
            <a:endParaRPr lang="en-US"/>
          </a:p>
        </p:txBody>
      </p:sp>
    </p:spTree>
    <p:extLst>
      <p:ext uri="{BB962C8B-B14F-4D97-AF65-F5344CB8AC3E}">
        <p14:creationId xmlns:p14="http://schemas.microsoft.com/office/powerpoint/2010/main" val="3587551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Since 2011</a:t>
            </a:r>
            <a:r>
              <a:rPr lang="en-US" baseline="0" dirty="0" smtClean="0"/>
              <a:t> these are our numbers.  We have expanded to 9 states and will be expanding to additional states later this year.  Some states still have an active registry, but are not currently offering trainings.</a:t>
            </a:r>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18</a:t>
            </a:fld>
            <a:endParaRPr lang="en-US"/>
          </a:p>
        </p:txBody>
      </p:sp>
    </p:spTree>
    <p:extLst>
      <p:ext uri="{BB962C8B-B14F-4D97-AF65-F5344CB8AC3E}">
        <p14:creationId xmlns:p14="http://schemas.microsoft.com/office/powerpoint/2010/main" val="3226385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Emphasize that we cannot guarantee referrals.  We are working on an expanded marketing reach, but this is the number one concern from providers we train.</a:t>
            </a:r>
          </a:p>
          <a:p>
            <a:endParaRPr lang="en-US" dirty="0" smtClean="0"/>
          </a:p>
          <a:p>
            <a:r>
              <a:rPr lang="en-US" dirty="0" smtClean="0"/>
              <a:t>We</a:t>
            </a:r>
            <a:r>
              <a:rPr lang="en-US" baseline="0" dirty="0" smtClean="0"/>
              <a:t> also do not provide payment, that is handled between the provider and the patient.  We attempt to put as much info on the website to that patients can find providers who accept their payment type, before even making the call.</a:t>
            </a:r>
          </a:p>
          <a:p>
            <a:endParaRPr lang="en-US" baseline="0" dirty="0" smtClean="0"/>
          </a:p>
          <a:p>
            <a:r>
              <a:rPr lang="en-US" baseline="0" dirty="0" smtClean="0"/>
              <a:t>Not all SM and veterans are VA eligible----and some chose not to receive care through the VA.  Also, some SM and Veterans do not live close to a VA medical facility or community based out patient clinic (CBOC) and weekly appointments are not practical given distance.</a:t>
            </a:r>
          </a:p>
          <a:p>
            <a:endParaRPr lang="en-US" baseline="0" dirty="0" smtClean="0"/>
          </a:p>
          <a:p>
            <a:r>
              <a:rPr lang="en-US" baseline="0" dirty="0" smtClean="0"/>
              <a:t>The NG has 2 24 hour crisis lines, as well as the national suicide prevention line.  We do not offer clinical services---rather we provide training to those direct service providers.</a:t>
            </a:r>
          </a:p>
          <a:p>
            <a:endParaRPr lang="en-US" baseline="0" dirty="0" smtClean="0"/>
          </a:p>
          <a:p>
            <a:r>
              <a:rPr lang="en-US" baseline="0" dirty="0" smtClean="0"/>
              <a:t>We are not training individuals how to be clinicians.  For Tier threes, we assume they have already been training in clinical skills, rather we are providing them additional information/training/tools to add to their existing skill set.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19</a:t>
            </a:fld>
            <a:endParaRPr lang="en-US"/>
          </a:p>
        </p:txBody>
      </p:sp>
    </p:spTree>
    <p:extLst>
      <p:ext uri="{BB962C8B-B14F-4D97-AF65-F5344CB8AC3E}">
        <p14:creationId xmlns:p14="http://schemas.microsoft.com/office/powerpoint/2010/main" val="3399964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SBHP</a:t>
            </a:r>
            <a:r>
              <a:rPr lang="en-US" baseline="0" dirty="0" smtClean="0"/>
              <a:t> “elevator pitch”  It summarizes what the program is in just one sentence.  It is three parts:  training of civilian clinicians as well as members of the community.  It disseminates information about unique characteristics, challenges and strengths of being associated with the military way of life and it provides expanded access to trained providers through a registry so those that are seeking care can find it.</a:t>
            </a:r>
            <a:endParaRPr lang="en-US" dirty="0" smtClean="0"/>
          </a:p>
          <a:p>
            <a:endParaRPr lang="en-US" dirty="0" smtClean="0"/>
          </a:p>
          <a:p>
            <a:endParaRPr lang="en-US" dirty="0" smtClean="0"/>
          </a:p>
          <a:p>
            <a:r>
              <a:rPr lang="en-US" dirty="0" smtClean="0"/>
              <a:t>NOTE:  Focus on fact that not only do</a:t>
            </a:r>
            <a:r>
              <a:rPr lang="en-US" baseline="0" dirty="0" smtClean="0"/>
              <a:t> we provide training, but we offer a portal where providers can be found when needed.</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2</a:t>
            </a:fld>
            <a:endParaRPr lang="en-US"/>
          </a:p>
        </p:txBody>
      </p:sp>
    </p:spTree>
    <p:extLst>
      <p:ext uri="{BB962C8B-B14F-4D97-AF65-F5344CB8AC3E}">
        <p14:creationId xmlns:p14="http://schemas.microsoft.com/office/powerpoint/2010/main" val="18074954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a provider, they also have responsibilities</a:t>
            </a:r>
            <a:r>
              <a:rPr lang="en-US" baseline="0" dirty="0" smtClean="0"/>
              <a:t> to the program.  There are additional opportunities which they can take advantage of and these are listed on the website.</a:t>
            </a:r>
          </a:p>
          <a:p>
            <a:r>
              <a:rPr lang="en-US" baseline="0" dirty="0" smtClean="0"/>
              <a:t>Becoming a TRICARE provider can increase the POSSIBLITY OF A REFERRAL but based on where the provider is located, the TRICARE process may be a challenge.  We encourage them to stick with the process.</a:t>
            </a:r>
          </a:p>
          <a:p>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20</a:t>
            </a:fld>
            <a:endParaRPr lang="en-US"/>
          </a:p>
        </p:txBody>
      </p:sp>
    </p:spTree>
    <p:extLst>
      <p:ext uri="{BB962C8B-B14F-4D97-AF65-F5344CB8AC3E}">
        <p14:creationId xmlns:p14="http://schemas.microsoft.com/office/powerpoint/2010/main" val="42328254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Transition</a:t>
            </a:r>
            <a:r>
              <a:rPr lang="en-US" baseline="0" dirty="0" smtClean="0"/>
              <a:t> slide</a:t>
            </a:r>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21</a:t>
            </a:fld>
            <a:endParaRPr lang="en-US"/>
          </a:p>
        </p:txBody>
      </p:sp>
    </p:spTree>
    <p:extLst>
      <p:ext uri="{BB962C8B-B14F-4D97-AF65-F5344CB8AC3E}">
        <p14:creationId xmlns:p14="http://schemas.microsoft.com/office/powerpoint/2010/main" val="22127137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410,705</a:t>
            </a:r>
          </a:p>
          <a:p>
            <a:endParaRPr lang="en-US" dirty="0" smtClean="0"/>
          </a:p>
          <a:p>
            <a:r>
              <a:rPr lang="en-US" dirty="0" smtClean="0"/>
              <a:t>Many times people are surprised by this because of the “hidden” military population in Indiana.  This number is decreasing given the number of WWII/Korean/Vietnam</a:t>
            </a:r>
            <a:r>
              <a:rPr lang="en-US" baseline="0" dirty="0" smtClean="0"/>
              <a:t> Veterans who are aging and dying.</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197A24F-9396-4B42-ACA3-F9D4EFE6435D}" type="slidenum">
              <a:rPr lang="en-US" smtClean="0"/>
              <a:t>22</a:t>
            </a:fld>
            <a:endParaRPr lang="en-US" dirty="0"/>
          </a:p>
        </p:txBody>
      </p:sp>
    </p:spTree>
    <p:extLst>
      <p:ext uri="{BB962C8B-B14F-4D97-AF65-F5344CB8AC3E}">
        <p14:creationId xmlns:p14="http://schemas.microsoft.com/office/powerpoint/2010/main" val="7120349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map is</a:t>
            </a:r>
            <a:r>
              <a:rPr lang="en-US" baseline="0" dirty="0" smtClean="0"/>
              <a:t> generated by our Measuring Communities online data portal.  It shows the concentration of veterans by Indiana counties.  Encourage participants to take a quick look at where they are in the state and how many veterans are in the counties within their catchment area.  However, these are not the only people in the state who might be seeking care.  There are others:  those currently serving and their family members. </a:t>
            </a:r>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23</a:t>
            </a:fld>
            <a:endParaRPr lang="en-US"/>
          </a:p>
        </p:txBody>
      </p:sp>
    </p:spTree>
    <p:extLst>
      <p:ext uri="{BB962C8B-B14F-4D97-AF65-F5344CB8AC3E}">
        <p14:creationId xmlns:p14="http://schemas.microsoft.com/office/powerpoint/2010/main" val="15871264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two largest veteran populations are the 35-54 and the 65-74 age groups.  </a:t>
            </a:r>
            <a:r>
              <a:rPr lang="en-US" dirty="0" smtClean="0"/>
              <a:t>Our</a:t>
            </a:r>
            <a:r>
              <a:rPr lang="en-US" baseline="0" dirty="0" smtClean="0"/>
              <a:t> aging veteran population means veterans and their families facing end of life transitions and may mean additional medical care.</a:t>
            </a:r>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24</a:t>
            </a:fld>
            <a:endParaRPr lang="en-US"/>
          </a:p>
        </p:txBody>
      </p:sp>
    </p:spTree>
    <p:extLst>
      <p:ext uri="{BB962C8B-B14F-4D97-AF65-F5344CB8AC3E}">
        <p14:creationId xmlns:p14="http://schemas.microsoft.com/office/powerpoint/2010/main" val="18851935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Active Duty service members are stationed throughout the state.  They may be working at the state government, serve as ROTC staff at universities, may be attending universities to get advanced training</a:t>
            </a:r>
          </a:p>
          <a:p>
            <a:endParaRPr lang="en-US" baseline="0" dirty="0" smtClean="0"/>
          </a:p>
          <a:p>
            <a:r>
              <a:rPr lang="en-US" baseline="0" dirty="0" smtClean="0"/>
              <a:t>National Guard – is the largest military entity in the state.</a:t>
            </a:r>
          </a:p>
          <a:p>
            <a:pPr marL="171450" indent="-171450">
              <a:buFont typeface="Arial" panose="020B0604020202020204" pitchFamily="34" charset="0"/>
              <a:buChar char="•"/>
            </a:pPr>
            <a:r>
              <a:rPr lang="en-US" baseline="0" dirty="0" smtClean="0"/>
              <a:t>64 armories---out of 92 counties</a:t>
            </a:r>
          </a:p>
          <a:p>
            <a:pPr marL="171450" indent="-171450">
              <a:buFont typeface="Arial" panose="020B0604020202020204" pitchFamily="34" charset="0"/>
              <a:buChar char="•"/>
            </a:pPr>
            <a:r>
              <a:rPr lang="en-US" baseline="0" dirty="0" smtClean="0"/>
              <a:t>2 Air National Guard Air Wings—Terre Haute &amp; Ft. Wayne (one is a intelligence wing and one is a fighter wing)</a:t>
            </a:r>
          </a:p>
          <a:p>
            <a:r>
              <a:rPr lang="en-US" baseline="0" dirty="0" smtClean="0"/>
              <a:t>Camp </a:t>
            </a:r>
            <a:r>
              <a:rPr lang="en-US" baseline="0" dirty="0" err="1" smtClean="0"/>
              <a:t>Atterbury</a:t>
            </a:r>
            <a:endParaRPr lang="en-US" baseline="0" dirty="0" smtClean="0"/>
          </a:p>
          <a:p>
            <a:endParaRPr lang="en-US" baseline="0" dirty="0" smtClean="0"/>
          </a:p>
          <a:p>
            <a:r>
              <a:rPr lang="en-US" baseline="0" dirty="0" smtClean="0"/>
              <a:t>Reserves</a:t>
            </a:r>
          </a:p>
          <a:p>
            <a:pPr marL="171450" indent="-171450">
              <a:buFont typeface="Arial" panose="020B0604020202020204" pitchFamily="34" charset="0"/>
              <a:buChar char="•"/>
            </a:pPr>
            <a:r>
              <a:rPr lang="en-US" baseline="0" dirty="0" smtClean="0"/>
              <a:t>Grissom Air Reserve Base—Kokomo, IN</a:t>
            </a:r>
          </a:p>
          <a:p>
            <a:pPr marL="171450" indent="-171450">
              <a:buFont typeface="Arial" panose="020B0604020202020204" pitchFamily="34" charset="0"/>
              <a:buChar char="•"/>
            </a:pPr>
            <a:r>
              <a:rPr lang="en-US" baseline="0" dirty="0" smtClean="0"/>
              <a:t>Naval Service Warfare Center---Crane Division---Martin County</a:t>
            </a:r>
          </a:p>
          <a:p>
            <a:endParaRPr lang="en-US" baseline="0" dirty="0" smtClean="0"/>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197A24F-9396-4B42-ACA3-F9D4EFE6435D}" type="slidenum">
              <a:rPr lang="en-US" smtClean="0"/>
              <a:t>25</a:t>
            </a:fld>
            <a:endParaRPr lang="en-US" dirty="0"/>
          </a:p>
        </p:txBody>
      </p:sp>
    </p:spTree>
    <p:extLst>
      <p:ext uri="{BB962C8B-B14F-4D97-AF65-F5344CB8AC3E}">
        <p14:creationId xmlns:p14="http://schemas.microsoft.com/office/powerpoint/2010/main" val="24837909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Self</a:t>
            </a:r>
            <a:r>
              <a:rPr lang="en-US" baseline="0" dirty="0" smtClean="0"/>
              <a:t> explanatory: </a:t>
            </a:r>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26</a:t>
            </a:fld>
            <a:endParaRPr lang="en-US"/>
          </a:p>
        </p:txBody>
      </p:sp>
    </p:spTree>
    <p:extLst>
      <p:ext uri="{BB962C8B-B14F-4D97-AF65-F5344CB8AC3E}">
        <p14:creationId xmlns:p14="http://schemas.microsoft.com/office/powerpoint/2010/main" val="9089323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a:t>
            </a:r>
            <a:r>
              <a:rPr lang="en-US" baseline="0" dirty="0" smtClean="0"/>
              <a:t> are 1.4 dependents for every DOD member.  In Indiana, there is a large number of NG children---in every county---often hidden.  These are children 18 years and younger.  There are many more children who are considered adults but who have a military parent.  They are not necessarily counted in the dependent numbers. </a:t>
            </a:r>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27</a:t>
            </a:fld>
            <a:endParaRPr lang="en-US"/>
          </a:p>
        </p:txBody>
      </p:sp>
    </p:spTree>
    <p:extLst>
      <p:ext uri="{BB962C8B-B14F-4D97-AF65-F5344CB8AC3E}">
        <p14:creationId xmlns:p14="http://schemas.microsoft.com/office/powerpoint/2010/main" val="11505361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Historically, Military service was a protective factor for suicide,</a:t>
            </a:r>
            <a:r>
              <a:rPr lang="en-US" baseline="0" dirty="0" smtClean="0"/>
              <a:t> but in recent years, that number has flip flopped, and now the military/veteran suicide rates exceed those of their civilian counterparts.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28</a:t>
            </a:fld>
            <a:endParaRPr lang="en-US"/>
          </a:p>
        </p:txBody>
      </p:sp>
    </p:spTree>
    <p:extLst>
      <p:ext uri="{BB962C8B-B14F-4D97-AF65-F5344CB8AC3E}">
        <p14:creationId xmlns:p14="http://schemas.microsoft.com/office/powerpoint/2010/main" val="10458835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r>
              <a:rPr lang="en-US" smtClean="0"/>
              <a:t>	</a:t>
            </a:r>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29</a:t>
            </a:fld>
            <a:endParaRPr lang="en-US"/>
          </a:p>
        </p:txBody>
      </p:sp>
    </p:spTree>
    <p:extLst>
      <p:ext uri="{BB962C8B-B14F-4D97-AF65-F5344CB8AC3E}">
        <p14:creationId xmlns:p14="http://schemas.microsoft.com/office/powerpoint/2010/main" val="1108994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highlights</a:t>
            </a:r>
            <a:r>
              <a:rPr lang="en-US" baseline="0" dirty="0" smtClean="0"/>
              <a:t> the frustration that SMVF might feel when clinicians don’t understand any of their language.  While it is not necessary to know every acronym, it is helpful to be familiar with common words/language.  An easy thing to learn is military time----that can go a long way into showing understanding of the culture and brings you into their world, versus having them come into civilian world.</a:t>
            </a:r>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3</a:t>
            </a:fld>
            <a:endParaRPr lang="en-US"/>
          </a:p>
        </p:txBody>
      </p:sp>
    </p:spTree>
    <p:extLst>
      <p:ext uri="{BB962C8B-B14F-4D97-AF65-F5344CB8AC3E}">
        <p14:creationId xmlns:p14="http://schemas.microsoft.com/office/powerpoint/2010/main" val="18376943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SBHP was needed because the military has its own culture and mental health professionals</a:t>
            </a:r>
            <a:r>
              <a:rPr lang="en-US" baseline="0" dirty="0" smtClean="0"/>
              <a:t> are well aware of how important cultural sensitivity is in terms of understanding and treating clients. Military service members want a treating professional who speaks the language.</a:t>
            </a:r>
          </a:p>
          <a:p>
            <a:endParaRPr lang="en-US" baseline="0" dirty="0" smtClean="0"/>
          </a:p>
          <a:p>
            <a:r>
              <a:rPr lang="en-US" baseline="0" dirty="0" smtClean="0"/>
              <a:t>Given the specifics of the culture, SBHP wants to teach you, the mental health professional, about the specifics. We will do that through the creation of a tiered system of training where each tier builds upon the content learned in the previous tier and gets more clinically specific.  Let’s take a broad look at those tiers. </a:t>
            </a:r>
            <a:endParaRPr lang="en-US" dirty="0" smtClean="0"/>
          </a:p>
          <a:p>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4</a:t>
            </a:fld>
            <a:endParaRPr lang="en-US"/>
          </a:p>
        </p:txBody>
      </p:sp>
    </p:spTree>
    <p:extLst>
      <p:ext uri="{BB962C8B-B14F-4D97-AF65-F5344CB8AC3E}">
        <p14:creationId xmlns:p14="http://schemas.microsoft.com/office/powerpoint/2010/main" val="2977654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SBHP was needed because the military has its own culture and mental health professionals</a:t>
            </a:r>
            <a:r>
              <a:rPr lang="en-US" baseline="0" dirty="0" smtClean="0"/>
              <a:t> are well aware of how important cultural sensitivity is in terms of understanding and treating clients. Military service members want a treating professional who speaks the language.</a:t>
            </a:r>
          </a:p>
          <a:p>
            <a:r>
              <a:rPr lang="en-US" baseline="0" dirty="0" smtClean="0"/>
              <a:t>Given the specifics of the culture, SBHP wants to teach you, the mental health professional, about the specifics. We will do that through the creation of a tiered system of training where each tier builds upon the content learned in the previous tier and gets more clinically specific.  Let’s take a broad look at the goals of SBHP and then the training in the tiers. </a:t>
            </a:r>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5</a:t>
            </a:fld>
            <a:endParaRPr lang="en-US"/>
          </a:p>
        </p:txBody>
      </p:sp>
    </p:spTree>
    <p:extLst>
      <p:ext uri="{BB962C8B-B14F-4D97-AF65-F5344CB8AC3E}">
        <p14:creationId xmlns:p14="http://schemas.microsoft.com/office/powerpoint/2010/main" val="625557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From</a:t>
            </a:r>
            <a:r>
              <a:rPr lang="en-US" baseline="0" dirty="0" smtClean="0"/>
              <a:t> the 50,000 foot perspective this is what we hope will happen if we do this right.</a:t>
            </a:r>
          </a:p>
          <a:p>
            <a:endParaRPr lang="en-US" baseline="0" dirty="0" smtClean="0"/>
          </a:p>
          <a:p>
            <a:r>
              <a:rPr lang="en-US" baseline="0" dirty="0" smtClean="0"/>
              <a:t> But more specifically we want to impact Indiana and have outcomes here that restore a ready force.</a:t>
            </a:r>
          </a:p>
          <a:p>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6</a:t>
            </a:fld>
            <a:endParaRPr lang="en-US"/>
          </a:p>
        </p:txBody>
      </p:sp>
    </p:spTree>
    <p:extLst>
      <p:ext uri="{BB962C8B-B14F-4D97-AF65-F5344CB8AC3E}">
        <p14:creationId xmlns:p14="http://schemas.microsoft.com/office/powerpoint/2010/main" val="5766629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we can</a:t>
            </a:r>
            <a:r>
              <a:rPr lang="en-US" baseline="0" dirty="0" smtClean="0"/>
              <a:t> achieve all four of these outcomes then ultimately we have the potential to reduce the suicides of those impacted by military service.  This is the ultimate goal but we need everyone working together to achieve this.</a:t>
            </a:r>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7</a:t>
            </a:fld>
            <a:endParaRPr lang="en-US"/>
          </a:p>
        </p:txBody>
      </p:sp>
    </p:spTree>
    <p:extLst>
      <p:ext uri="{BB962C8B-B14F-4D97-AF65-F5344CB8AC3E}">
        <p14:creationId xmlns:p14="http://schemas.microsoft.com/office/powerpoint/2010/main" val="17261118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original collaborators</a:t>
            </a:r>
            <a:r>
              <a:rPr lang="en-US" baseline="0" dirty="0" smtClean="0"/>
              <a:t> forged a unique partnership with each entity having specific expertise which lead to the creation of SBHP.   </a:t>
            </a:r>
          </a:p>
          <a:p>
            <a:endParaRPr lang="en-US" baseline="0" dirty="0" smtClean="0"/>
          </a:p>
          <a:p>
            <a:endParaRPr lang="en-US" dirty="0" smtClean="0"/>
          </a:p>
          <a:p>
            <a:r>
              <a:rPr lang="en-US" dirty="0" smtClean="0"/>
              <a:t>National guard---presenters and SM</a:t>
            </a:r>
            <a:r>
              <a:rPr lang="en-US" baseline="0" dirty="0" smtClean="0"/>
              <a:t> for each training</a:t>
            </a:r>
          </a:p>
          <a:p>
            <a:r>
              <a:rPr lang="en-US" baseline="0" dirty="0" smtClean="0"/>
              <a:t>PHP---presenters</a:t>
            </a:r>
          </a:p>
          <a:p>
            <a:r>
              <a:rPr lang="en-US" baseline="0" dirty="0" smtClean="0"/>
              <a:t>MFRI—project management support, evaluations and presenters</a:t>
            </a:r>
          </a:p>
          <a:p>
            <a:r>
              <a:rPr lang="en-US" baseline="0" dirty="0" smtClean="0"/>
              <a:t>FSSA---DMHA funding and CEU</a:t>
            </a:r>
          </a:p>
          <a:p>
            <a:r>
              <a:rPr lang="en-US" baseline="0" dirty="0" smtClean="0"/>
              <a:t>CDP---curriculum content experts</a:t>
            </a:r>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8</a:t>
            </a:fld>
            <a:endParaRPr lang="en-US"/>
          </a:p>
        </p:txBody>
      </p:sp>
    </p:spTree>
    <p:extLst>
      <p:ext uri="{BB962C8B-B14F-4D97-AF65-F5344CB8AC3E}">
        <p14:creationId xmlns:p14="http://schemas.microsoft.com/office/powerpoint/2010/main" val="39538550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Transition</a:t>
            </a:r>
            <a:r>
              <a:rPr lang="en-US" baseline="0" dirty="0" smtClean="0"/>
              <a:t> slide:  </a:t>
            </a:r>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9</a:t>
            </a:fld>
            <a:endParaRPr lang="en-US"/>
          </a:p>
        </p:txBody>
      </p:sp>
    </p:spTree>
    <p:extLst>
      <p:ext uri="{BB962C8B-B14F-4D97-AF65-F5344CB8AC3E}">
        <p14:creationId xmlns:p14="http://schemas.microsoft.com/office/powerpoint/2010/main" val="1035300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19600" y="381000"/>
            <a:ext cx="4724400" cy="1470025"/>
          </a:xfrm>
        </p:spPr>
        <p:txBody>
          <a:bodyPr>
            <a:normAutofit/>
          </a:bodyPr>
          <a:lstStyle>
            <a:lvl1pPr algn="l">
              <a:defRPr sz="3800" b="1">
                <a:solidFill>
                  <a:schemeClr val="bg1"/>
                </a:solidFill>
                <a:latin typeface="Arial" pitchFamily="34" charset="0"/>
                <a:cs typeface="Arial" pitchFamily="34" charset="0"/>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4419599" y="1828800"/>
            <a:ext cx="4724401" cy="609600"/>
          </a:xfrm>
        </p:spPr>
        <p:txBody>
          <a:bodyPr>
            <a:normAutofit/>
          </a:bodyPr>
          <a:lstStyle>
            <a:lvl1pPr marL="0" indent="0" algn="l">
              <a:buNone/>
              <a:defRPr sz="2500" i="1">
                <a:solidFill>
                  <a:schemeClr val="bg1"/>
                </a:solidFill>
                <a:latin typeface="Garamond"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152400" y="1447800"/>
            <a:ext cx="1752600" cy="365125"/>
          </a:xfrm>
        </p:spPr>
        <p:txBody>
          <a:bodyPr/>
          <a:lstStyle/>
          <a:p>
            <a:fld id="{EE874AEB-9CCE-4726-A21B-633F5A5E3256}" type="datetimeFigureOut">
              <a:rPr lang="en-US" smtClean="0"/>
              <a:pPr/>
              <a:t>7/9/2020</a:t>
            </a:fld>
            <a:endParaRPr lang="en-US"/>
          </a:p>
        </p:txBody>
      </p:sp>
      <p:sp>
        <p:nvSpPr>
          <p:cNvPr id="5" name="Footer Placeholder 4"/>
          <p:cNvSpPr>
            <a:spLocks noGrp="1"/>
          </p:cNvSpPr>
          <p:nvPr>
            <p:ph type="ftr" sz="quarter" idx="11"/>
          </p:nvPr>
        </p:nvSpPr>
        <p:spPr>
          <a:xfrm>
            <a:off x="152400" y="1905000"/>
            <a:ext cx="1752600" cy="365125"/>
          </a:xfrm>
          <a:prstGeom prst="rect">
            <a:avLst/>
          </a:prstGeom>
        </p:spPr>
        <p:txBody>
          <a:bodyPr/>
          <a:lstStyle>
            <a:lvl1pPr algn="l">
              <a:defRPr/>
            </a:lvl1pPr>
          </a:lstStyle>
          <a:p>
            <a:endParaRPr lang="en-US"/>
          </a:p>
        </p:txBody>
      </p:sp>
      <p:sp>
        <p:nvSpPr>
          <p:cNvPr id="6" name="Slide Number Placeholder 5"/>
          <p:cNvSpPr>
            <a:spLocks noGrp="1"/>
          </p:cNvSpPr>
          <p:nvPr>
            <p:ph type="sldNum" sz="quarter" idx="12"/>
          </p:nvPr>
        </p:nvSpPr>
        <p:spPr>
          <a:xfrm>
            <a:off x="152400" y="2362200"/>
            <a:ext cx="1752600" cy="365125"/>
          </a:xfrm>
        </p:spPr>
        <p:txBody>
          <a:bodyPr/>
          <a:lstStyle>
            <a:lvl1pPr algn="l">
              <a:defRPr/>
            </a:lvl1pPr>
          </a:lstStyle>
          <a:p>
            <a:fld id="{F862DC0B-AB04-448F-84A4-5B8A19337F86}" type="slidenum">
              <a:rPr lang="en-US" smtClean="0"/>
              <a:pPr/>
              <a:t>‹#›</a:t>
            </a:fld>
            <a:endParaRPr lang="en-US"/>
          </a:p>
        </p:txBody>
      </p:sp>
    </p:spTree>
    <p:extLst>
      <p:ext uri="{BB962C8B-B14F-4D97-AF65-F5344CB8AC3E}">
        <p14:creationId xmlns:p14="http://schemas.microsoft.com/office/powerpoint/2010/main" val="211084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7800"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447800"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447800"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EE874AEB-9CCE-4726-A21B-633F5A5E3256}" type="datetimeFigureOut">
              <a:rPr lang="en-US" smtClean="0"/>
              <a:pPr/>
              <a:t>7/9/2020</a:t>
            </a:fld>
            <a:endParaRPr lang="en-US"/>
          </a:p>
        </p:txBody>
      </p:sp>
      <p:sp>
        <p:nvSpPr>
          <p:cNvPr id="6" name="Footer Placeholder 5"/>
          <p:cNvSpPr>
            <a:spLocks noGrp="1"/>
          </p:cNvSpPr>
          <p:nvPr>
            <p:ph type="ftr" sz="quarter" idx="11"/>
          </p:nvPr>
        </p:nvSpPr>
        <p:spPr>
          <a:xfrm>
            <a:off x="2743200" y="6356350"/>
            <a:ext cx="30480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F862DC0B-AB04-448F-84A4-5B8A19337F86}" type="slidenum">
              <a:rPr lang="en-US" smtClean="0"/>
              <a:pPr/>
              <a:t>‹#›</a:t>
            </a:fld>
            <a:endParaRPr lang="en-US"/>
          </a:p>
        </p:txBody>
      </p:sp>
    </p:spTree>
    <p:extLst>
      <p:ext uri="{BB962C8B-B14F-4D97-AF65-F5344CB8AC3E}">
        <p14:creationId xmlns:p14="http://schemas.microsoft.com/office/powerpoint/2010/main" val="98823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2_Title Slide">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3" y="1447800"/>
            <a:ext cx="7619997" cy="2667000"/>
          </a:xfrm>
        </p:spPr>
        <p:txBody>
          <a:bodyPr anchor="b">
            <a:normAutofit/>
          </a:bodyPr>
          <a:lstStyle>
            <a:lvl1pPr algn="l">
              <a:defRPr sz="4800">
                <a:solidFill>
                  <a:schemeClr val="tx1"/>
                </a:solidFill>
              </a:defRPr>
            </a:lvl1pPr>
          </a:lstStyle>
          <a:p>
            <a:r>
              <a:rPr lang="en-US" dirty="0"/>
              <a:t>Click to Edit Title</a:t>
            </a:r>
          </a:p>
        </p:txBody>
      </p:sp>
    </p:spTree>
    <p:custDataLst>
      <p:tags r:id="rId1"/>
    </p:custDataLst>
    <p:extLst>
      <p:ext uri="{BB962C8B-B14F-4D97-AF65-F5344CB8AC3E}">
        <p14:creationId xmlns:p14="http://schemas.microsoft.com/office/powerpoint/2010/main" val="88138764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A31377-9287-4064-BF42-4D3466367C85}" type="datetimeFigureOut">
              <a:rPr lang="en-US" smtClean="0"/>
              <a:pPr/>
              <a:t>7/9/2020</a:t>
            </a:fld>
            <a:endParaRPr lang="en-US"/>
          </a:p>
        </p:txBody>
      </p:sp>
      <p:sp>
        <p:nvSpPr>
          <p:cNvPr id="4" name="Slide Number Placeholder 3"/>
          <p:cNvSpPr>
            <a:spLocks noGrp="1"/>
          </p:cNvSpPr>
          <p:nvPr>
            <p:ph type="sldNum" sz="quarter" idx="11"/>
          </p:nvPr>
        </p:nvSpPr>
        <p:spPr/>
        <p:txBody>
          <a:bodyPr/>
          <a:lstStyle/>
          <a:p>
            <a:fld id="{3518F3DE-C1A1-4A40-8B1A-1887065DBE53}" type="slidenum">
              <a:rPr lang="en-US" smtClean="0"/>
              <a:pPr/>
              <a:t>‹#›</a:t>
            </a:fld>
            <a:endParaRPr lang="en-US"/>
          </a:p>
        </p:txBody>
      </p:sp>
    </p:spTree>
    <p:extLst>
      <p:ext uri="{BB962C8B-B14F-4D97-AF65-F5344CB8AC3E}">
        <p14:creationId xmlns:p14="http://schemas.microsoft.com/office/powerpoint/2010/main" val="804008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_Title Slide">
    <p:bg>
      <p:bgPr>
        <a:blipFill dpi="0" rotWithShape="1">
          <a:blip r:embed="rId3"/>
          <a:srcRect/>
          <a:stretch>
            <a:fillRect/>
          </a:stretch>
        </a:blip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133E134-E34F-40B0-9025-2B16B2B97F8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37660" y="3743188"/>
            <a:ext cx="3677241" cy="962629"/>
          </a:xfrm>
          <a:prstGeom prst="rect">
            <a:avLst/>
          </a:prstGeom>
        </p:spPr>
      </p:pic>
      <p:sp>
        <p:nvSpPr>
          <p:cNvPr id="2" name="Title 1"/>
          <p:cNvSpPr>
            <a:spLocks noGrp="1"/>
          </p:cNvSpPr>
          <p:nvPr>
            <p:ph type="ctrTitle" hasCustomPrompt="1"/>
          </p:nvPr>
        </p:nvSpPr>
        <p:spPr>
          <a:xfrm>
            <a:off x="1143003" y="1008670"/>
            <a:ext cx="6858001" cy="2020035"/>
          </a:xfrm>
        </p:spPr>
        <p:txBody>
          <a:bodyPr anchor="b">
            <a:normAutofit/>
          </a:bodyPr>
          <a:lstStyle>
            <a:lvl1pPr algn="l">
              <a:defRPr sz="3600">
                <a:solidFill>
                  <a:schemeClr val="tx1"/>
                </a:solidFill>
              </a:defRPr>
            </a:lvl1pPr>
          </a:lstStyle>
          <a:p>
            <a:r>
              <a:rPr lang="en-US" dirty="0"/>
              <a:t>Click to Edit Title</a:t>
            </a:r>
          </a:p>
        </p:txBody>
      </p:sp>
      <p:cxnSp>
        <p:nvCxnSpPr>
          <p:cNvPr id="7" name="Straight Connector 6"/>
          <p:cNvCxnSpPr/>
          <p:nvPr/>
        </p:nvCxnSpPr>
        <p:spPr>
          <a:xfrm>
            <a:off x="1142999" y="3030065"/>
            <a:ext cx="1278222" cy="0"/>
          </a:xfrm>
          <a:prstGeom prst="line">
            <a:avLst/>
          </a:prstGeom>
          <a:ln w="19050">
            <a:solidFill>
              <a:srgbClr val="533560"/>
            </a:solidFill>
          </a:ln>
        </p:spPr>
        <p:style>
          <a:lnRef idx="1">
            <a:schemeClr val="accent1"/>
          </a:lnRef>
          <a:fillRef idx="0">
            <a:schemeClr val="accent1"/>
          </a:fillRef>
          <a:effectRef idx="0">
            <a:schemeClr val="accent1"/>
          </a:effectRef>
          <a:fontRef idx="minor">
            <a:schemeClr val="tx1"/>
          </a:fontRef>
        </p:style>
      </p:cxnSp>
      <p:sp>
        <p:nvSpPr>
          <p:cNvPr id="11" name="Text Placeholder 10"/>
          <p:cNvSpPr>
            <a:spLocks noGrp="1"/>
          </p:cNvSpPr>
          <p:nvPr>
            <p:ph type="body" sz="quarter" idx="10" hasCustomPrompt="1"/>
          </p:nvPr>
        </p:nvSpPr>
        <p:spPr>
          <a:xfrm>
            <a:off x="1143000" y="3104988"/>
            <a:ext cx="6858000" cy="696913"/>
          </a:xfrm>
        </p:spPr>
        <p:txBody>
          <a:bodyPr>
            <a:normAutofit/>
          </a:bodyPr>
          <a:lstStyle>
            <a:lvl1pPr algn="l">
              <a:defRPr lang="en-US" sz="1200" b="0" dirty="0">
                <a:solidFill>
                  <a:schemeClr val="tx1"/>
                </a:solidFill>
              </a:defRPr>
            </a:lvl1pPr>
          </a:lstStyle>
          <a:p>
            <a:pPr algn="l"/>
            <a:r>
              <a:rPr lang="en-US" sz="1350" dirty="0">
                <a:solidFill>
                  <a:schemeClr val="accent3">
                    <a:lumMod val="50000"/>
                  </a:schemeClr>
                </a:solidFill>
                <a:latin typeface="+mj-lt"/>
              </a:rPr>
              <a:t>Click to Edit Subtitle</a:t>
            </a:r>
          </a:p>
        </p:txBody>
      </p:sp>
    </p:spTree>
    <p:custDataLst>
      <p:tags r:id="rId1"/>
    </p:custDataLst>
    <p:extLst>
      <p:ext uri="{BB962C8B-B14F-4D97-AF65-F5344CB8AC3E}">
        <p14:creationId xmlns:p14="http://schemas.microsoft.com/office/powerpoint/2010/main" val="76909893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with log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874AEB-9CCE-4726-A21B-633F5A5E3256}" type="datetimeFigureOut">
              <a:rPr lang="en-US" smtClean="0"/>
              <a:pPr/>
              <a:t>7/9/2020</a:t>
            </a:fld>
            <a:endParaRPr lang="en-US"/>
          </a:p>
        </p:txBody>
      </p:sp>
      <p:sp>
        <p:nvSpPr>
          <p:cNvPr id="5" name="Footer Placeholder 4"/>
          <p:cNvSpPr>
            <a:spLocks noGrp="1"/>
          </p:cNvSpPr>
          <p:nvPr>
            <p:ph type="ftr" sz="quarter" idx="11"/>
          </p:nvPr>
        </p:nvSpPr>
        <p:spPr>
          <a:xfrm>
            <a:off x="2743200" y="6356350"/>
            <a:ext cx="30480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F862DC0B-AB04-448F-84A4-5B8A19337F86}" type="slidenum">
              <a:rPr lang="en-US" smtClean="0"/>
              <a:pPr/>
              <a:t>‹#›</a:t>
            </a:fld>
            <a:endParaRPr lang="en-US"/>
          </a:p>
        </p:txBody>
      </p:sp>
    </p:spTree>
    <p:extLst>
      <p:ext uri="{BB962C8B-B14F-4D97-AF65-F5344CB8AC3E}">
        <p14:creationId xmlns:p14="http://schemas.microsoft.com/office/powerpoint/2010/main" val="4289601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ontent no logos">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874AEB-9CCE-4726-A21B-633F5A5E3256}" type="datetimeFigureOut">
              <a:rPr lang="en-US" smtClean="0"/>
              <a:pPr/>
              <a:t>7/9/2020</a:t>
            </a:fld>
            <a:endParaRPr lang="en-US"/>
          </a:p>
        </p:txBody>
      </p:sp>
      <p:sp>
        <p:nvSpPr>
          <p:cNvPr id="5" name="Footer Placeholder 4"/>
          <p:cNvSpPr>
            <a:spLocks noGrp="1"/>
          </p:cNvSpPr>
          <p:nvPr>
            <p:ph type="ftr" sz="quarter" idx="11"/>
          </p:nvPr>
        </p:nvSpPr>
        <p:spPr>
          <a:xfrm>
            <a:off x="2743200" y="6356350"/>
            <a:ext cx="30480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F862DC0B-AB04-448F-84A4-5B8A19337F86}" type="slidenum">
              <a:rPr lang="en-US" smtClean="0"/>
              <a:pPr/>
              <a:t>‹#›</a:t>
            </a:fld>
            <a:endParaRPr lang="en-US"/>
          </a:p>
        </p:txBody>
      </p:sp>
    </p:spTree>
    <p:extLst>
      <p:ext uri="{BB962C8B-B14F-4D97-AF65-F5344CB8AC3E}">
        <p14:creationId xmlns:p14="http://schemas.microsoft.com/office/powerpoint/2010/main" val="2729873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vertical sta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C0147"/>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600200"/>
            <a:ext cx="7543800" cy="452596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E874AEB-9CCE-4726-A21B-633F5A5E3256}" type="datetimeFigureOut">
              <a:rPr lang="en-US" smtClean="0"/>
              <a:pPr/>
              <a:t>7/9/2020</a:t>
            </a:fld>
            <a:endParaRPr lang="en-US"/>
          </a:p>
        </p:txBody>
      </p:sp>
      <p:sp>
        <p:nvSpPr>
          <p:cNvPr id="5" name="Footer Placeholder 4"/>
          <p:cNvSpPr>
            <a:spLocks noGrp="1"/>
          </p:cNvSpPr>
          <p:nvPr>
            <p:ph type="ftr" sz="quarter" idx="11"/>
          </p:nvPr>
        </p:nvSpPr>
        <p:spPr>
          <a:xfrm>
            <a:off x="2743200" y="6356350"/>
            <a:ext cx="30480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F862DC0B-AB04-448F-84A4-5B8A19337F86}" type="slidenum">
              <a:rPr lang="en-US" smtClean="0"/>
              <a:pPr/>
              <a:t>‹#›</a:t>
            </a:fld>
            <a:endParaRPr lang="en-US"/>
          </a:p>
        </p:txBody>
      </p:sp>
    </p:spTree>
    <p:extLst>
      <p:ext uri="{BB962C8B-B14F-4D97-AF65-F5344CB8AC3E}">
        <p14:creationId xmlns:p14="http://schemas.microsoft.com/office/powerpoint/2010/main" val="288008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3581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343400" y="1600200"/>
            <a:ext cx="3657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E874AEB-9CCE-4726-A21B-633F5A5E3256}" type="datetimeFigureOut">
              <a:rPr lang="en-US" smtClean="0"/>
              <a:pPr/>
              <a:t>7/9/2020</a:t>
            </a:fld>
            <a:endParaRPr lang="en-US"/>
          </a:p>
        </p:txBody>
      </p:sp>
      <p:sp>
        <p:nvSpPr>
          <p:cNvPr id="6" name="Footer Placeholder 5"/>
          <p:cNvSpPr>
            <a:spLocks noGrp="1"/>
          </p:cNvSpPr>
          <p:nvPr>
            <p:ph type="ftr" sz="quarter" idx="11"/>
          </p:nvPr>
        </p:nvSpPr>
        <p:spPr>
          <a:xfrm>
            <a:off x="2743200" y="6356350"/>
            <a:ext cx="30480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F862DC0B-AB04-448F-84A4-5B8A19337F86}" type="slidenum">
              <a:rPr lang="en-US" smtClean="0"/>
              <a:pPr/>
              <a:t>‹#›</a:t>
            </a:fld>
            <a:endParaRPr lang="en-US"/>
          </a:p>
        </p:txBody>
      </p:sp>
    </p:spTree>
    <p:extLst>
      <p:ext uri="{BB962C8B-B14F-4D97-AF65-F5344CB8AC3E}">
        <p14:creationId xmlns:p14="http://schemas.microsoft.com/office/powerpoint/2010/main" val="3338466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343400" y="1535113"/>
            <a:ext cx="365759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343400" y="2174875"/>
            <a:ext cx="365759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874AEB-9CCE-4726-A21B-633F5A5E3256}" type="datetimeFigureOut">
              <a:rPr lang="en-US" smtClean="0"/>
              <a:pPr/>
              <a:t>7/9/2020</a:t>
            </a:fld>
            <a:endParaRPr lang="en-US"/>
          </a:p>
        </p:txBody>
      </p:sp>
      <p:sp>
        <p:nvSpPr>
          <p:cNvPr id="8" name="Footer Placeholder 7"/>
          <p:cNvSpPr>
            <a:spLocks noGrp="1"/>
          </p:cNvSpPr>
          <p:nvPr>
            <p:ph type="ftr" sz="quarter" idx="11"/>
          </p:nvPr>
        </p:nvSpPr>
        <p:spPr>
          <a:xfrm>
            <a:off x="2743200" y="6356350"/>
            <a:ext cx="30480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F862DC0B-AB04-448F-84A4-5B8A19337F86}" type="slidenum">
              <a:rPr lang="en-US" smtClean="0"/>
              <a:pPr/>
              <a:t>‹#›</a:t>
            </a:fld>
            <a:endParaRPr lang="en-US"/>
          </a:p>
        </p:txBody>
      </p:sp>
    </p:spTree>
    <p:extLst>
      <p:ext uri="{BB962C8B-B14F-4D97-AF65-F5344CB8AC3E}">
        <p14:creationId xmlns:p14="http://schemas.microsoft.com/office/powerpoint/2010/main" val="1894670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874AEB-9CCE-4726-A21B-633F5A5E3256}" type="datetimeFigureOut">
              <a:rPr lang="en-US" smtClean="0"/>
              <a:pPr/>
              <a:t>7/9/2020</a:t>
            </a:fld>
            <a:endParaRPr lang="en-US"/>
          </a:p>
        </p:txBody>
      </p:sp>
      <p:sp>
        <p:nvSpPr>
          <p:cNvPr id="4" name="Footer Placeholder 3"/>
          <p:cNvSpPr>
            <a:spLocks noGrp="1"/>
          </p:cNvSpPr>
          <p:nvPr>
            <p:ph type="ftr" sz="quarter" idx="11"/>
          </p:nvPr>
        </p:nvSpPr>
        <p:spPr>
          <a:xfrm>
            <a:off x="2743200" y="6356350"/>
            <a:ext cx="30480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F862DC0B-AB04-448F-84A4-5B8A19337F86}" type="slidenum">
              <a:rPr lang="en-US" smtClean="0"/>
              <a:pPr/>
              <a:t>‹#›</a:t>
            </a:fld>
            <a:endParaRPr lang="en-US"/>
          </a:p>
        </p:txBody>
      </p:sp>
    </p:spTree>
    <p:extLst>
      <p:ext uri="{BB962C8B-B14F-4D97-AF65-F5344CB8AC3E}">
        <p14:creationId xmlns:p14="http://schemas.microsoft.com/office/powerpoint/2010/main" val="4089311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874AEB-9CCE-4726-A21B-633F5A5E3256}" type="datetimeFigureOut">
              <a:rPr lang="en-US" smtClean="0"/>
              <a:pPr/>
              <a:t>7/9/2020</a:t>
            </a:fld>
            <a:endParaRPr lang="en-US"/>
          </a:p>
        </p:txBody>
      </p:sp>
      <p:sp>
        <p:nvSpPr>
          <p:cNvPr id="3" name="Footer Placeholder 2"/>
          <p:cNvSpPr>
            <a:spLocks noGrp="1"/>
          </p:cNvSpPr>
          <p:nvPr>
            <p:ph type="ftr" sz="quarter" idx="11"/>
          </p:nvPr>
        </p:nvSpPr>
        <p:spPr>
          <a:xfrm>
            <a:off x="2743200" y="6356350"/>
            <a:ext cx="30480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F862DC0B-AB04-448F-84A4-5B8A19337F86}" type="slidenum">
              <a:rPr lang="en-US" smtClean="0"/>
              <a:pPr/>
              <a:t>‹#›</a:t>
            </a:fld>
            <a:endParaRPr lang="en-US"/>
          </a:p>
        </p:txBody>
      </p:sp>
    </p:spTree>
    <p:extLst>
      <p:ext uri="{BB962C8B-B14F-4D97-AF65-F5344CB8AC3E}">
        <p14:creationId xmlns:p14="http://schemas.microsoft.com/office/powerpoint/2010/main" val="3432773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44259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EE874AEB-9CCE-4726-A21B-633F5A5E3256}" type="datetimeFigureOut">
              <a:rPr lang="en-US" smtClean="0"/>
              <a:pPr/>
              <a:t>7/9/2020</a:t>
            </a:fld>
            <a:endParaRPr lang="en-US"/>
          </a:p>
        </p:txBody>
      </p:sp>
      <p:sp>
        <p:nvSpPr>
          <p:cNvPr id="6" name="Footer Placeholder 5"/>
          <p:cNvSpPr>
            <a:spLocks noGrp="1"/>
          </p:cNvSpPr>
          <p:nvPr>
            <p:ph type="ftr" sz="quarter" idx="11"/>
          </p:nvPr>
        </p:nvSpPr>
        <p:spPr>
          <a:xfrm>
            <a:off x="2743200" y="6356350"/>
            <a:ext cx="30480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F862DC0B-AB04-448F-84A4-5B8A19337F86}" type="slidenum">
              <a:rPr lang="en-US" smtClean="0"/>
              <a:pPr/>
              <a:t>‹#›</a:t>
            </a:fld>
            <a:endParaRPr lang="en-US"/>
          </a:p>
        </p:txBody>
      </p:sp>
    </p:spTree>
    <p:extLst>
      <p:ext uri="{BB962C8B-B14F-4D97-AF65-F5344CB8AC3E}">
        <p14:creationId xmlns:p14="http://schemas.microsoft.com/office/powerpoint/2010/main" val="920156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600"/>
            <a:ext cx="7543800" cy="10668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458200" cy="452596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74AEB-9CCE-4726-A21B-633F5A5E3256}" type="datetimeFigureOut">
              <a:rPr lang="en-US" smtClean="0"/>
              <a:pPr/>
              <a:t>7/9/2020</a:t>
            </a:fld>
            <a:endParaRPr lang="en-US"/>
          </a:p>
        </p:txBody>
      </p:sp>
      <p:sp>
        <p:nvSpPr>
          <p:cNvPr id="6" name="Slide Number Placeholder 5"/>
          <p:cNvSpPr>
            <a:spLocks noGrp="1"/>
          </p:cNvSpPr>
          <p:nvPr>
            <p:ph type="sldNum" sz="quarter" idx="4"/>
          </p:nvPr>
        </p:nvSpPr>
        <p:spPr>
          <a:xfrm>
            <a:off x="67818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62DC0B-AB04-448F-84A4-5B8A19337F86}" type="slidenum">
              <a:rPr lang="en-US" smtClean="0"/>
              <a:pPr/>
              <a:t>‹#›</a:t>
            </a:fld>
            <a:endParaRPr lang="en-US"/>
          </a:p>
        </p:txBody>
      </p:sp>
    </p:spTree>
    <p:extLst>
      <p:ext uri="{BB962C8B-B14F-4D97-AF65-F5344CB8AC3E}">
        <p14:creationId xmlns:p14="http://schemas.microsoft.com/office/powerpoint/2010/main" val="4206528832"/>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5" r:id="rId12"/>
    <p:sldLayoutId id="2147483698" r:id="rId13"/>
  </p:sldLayoutIdLst>
  <p:txStyles>
    <p:titleStyle>
      <a:lvl1pPr algn="l" defTabSz="914400" rtl="0" eaLnBrk="1" latinLnBrk="0" hangingPunct="1">
        <a:spcBef>
          <a:spcPct val="0"/>
        </a:spcBef>
        <a:buNone/>
        <a:defRPr sz="3500" b="1"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9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6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Community Based Deck			</a:t>
            </a:r>
            <a:endParaRPr lang="en-US" dirty="0"/>
          </a:p>
        </p:txBody>
      </p:sp>
      <p:sp>
        <p:nvSpPr>
          <p:cNvPr id="3" name="Content Placeholder 2"/>
          <p:cNvSpPr>
            <a:spLocks noGrp="1"/>
          </p:cNvSpPr>
          <p:nvPr>
            <p:ph sz="half" idx="1"/>
          </p:nvPr>
        </p:nvSpPr>
        <p:spPr/>
        <p:txBody>
          <a:bodyPr>
            <a:normAutofit/>
          </a:bodyPr>
          <a:lstStyle/>
          <a:p>
            <a:pPr marL="0" indent="0" algn="ctr">
              <a:buNone/>
            </a:pPr>
            <a:r>
              <a:rPr lang="en-US" b="1" dirty="0"/>
              <a:t> F</a:t>
            </a:r>
            <a:r>
              <a:rPr lang="en-US" b="1" dirty="0" smtClean="0"/>
              <a:t>our hours</a:t>
            </a:r>
            <a:endParaRPr lang="en-US" b="1" dirty="0"/>
          </a:p>
          <a:p>
            <a:pPr marL="0" indent="0">
              <a:buNone/>
            </a:pPr>
            <a:endParaRPr lang="en-US" dirty="0" smtClean="0"/>
          </a:p>
          <a:p>
            <a:pPr marL="0" indent="0">
              <a:buNone/>
            </a:pPr>
            <a:r>
              <a:rPr lang="en-US" sz="2200" dirty="0" smtClean="0"/>
              <a:t>Intended Audience</a:t>
            </a:r>
          </a:p>
          <a:p>
            <a:r>
              <a:rPr lang="en-US" sz="2200" dirty="0" smtClean="0"/>
              <a:t>Non-clinical professionals</a:t>
            </a:r>
          </a:p>
          <a:p>
            <a:r>
              <a:rPr lang="en-US" sz="2200" dirty="0" smtClean="0"/>
              <a:t>Community members</a:t>
            </a:r>
          </a:p>
          <a:p>
            <a:r>
              <a:rPr lang="en-US" sz="2200" dirty="0" smtClean="0"/>
              <a:t>Family members</a:t>
            </a:r>
          </a:p>
          <a:p>
            <a:endParaRPr lang="en-US" dirty="0" smtClean="0"/>
          </a:p>
        </p:txBody>
      </p:sp>
      <p:sp>
        <p:nvSpPr>
          <p:cNvPr id="4" name="Content Placeholder 3"/>
          <p:cNvSpPr>
            <a:spLocks noGrp="1"/>
          </p:cNvSpPr>
          <p:nvPr>
            <p:ph sz="half" idx="2"/>
          </p:nvPr>
        </p:nvSpPr>
        <p:spPr/>
        <p:txBody>
          <a:bodyPr>
            <a:normAutofit/>
          </a:bodyPr>
          <a:lstStyle/>
          <a:p>
            <a:pPr marL="0" indent="0" algn="ctr">
              <a:buNone/>
            </a:pPr>
            <a:r>
              <a:rPr lang="en-US" b="1" dirty="0"/>
              <a:t>Training topics</a:t>
            </a:r>
          </a:p>
          <a:p>
            <a:r>
              <a:rPr lang="en-US" sz="2400" dirty="0"/>
              <a:t>Military Culture and experience</a:t>
            </a:r>
          </a:p>
          <a:p>
            <a:r>
              <a:rPr lang="en-US" sz="2400" dirty="0"/>
              <a:t>Deployment related challenges</a:t>
            </a:r>
          </a:p>
          <a:p>
            <a:r>
              <a:rPr lang="en-US" sz="2400" dirty="0"/>
              <a:t>Reintegration challenges</a:t>
            </a:r>
          </a:p>
          <a:p>
            <a:r>
              <a:rPr lang="en-US" sz="2400" dirty="0"/>
              <a:t>Strategies to improve customer </a:t>
            </a:r>
            <a:r>
              <a:rPr lang="en-US" sz="2400" dirty="0" smtClean="0"/>
              <a:t>service</a:t>
            </a:r>
          </a:p>
          <a:p>
            <a:r>
              <a:rPr lang="en-US" sz="2400" dirty="0" smtClean="0"/>
              <a:t> </a:t>
            </a:r>
            <a:r>
              <a:rPr lang="en-US" sz="2400" dirty="0"/>
              <a:t>Unique Resources </a:t>
            </a:r>
          </a:p>
          <a:p>
            <a:pPr marL="0" indent="0">
              <a:buNone/>
            </a:pPr>
            <a:endParaRPr lang="en-US" dirty="0" smtClean="0"/>
          </a:p>
        </p:txBody>
      </p:sp>
    </p:spTree>
    <p:extLst>
      <p:ext uri="{BB962C8B-B14F-4D97-AF65-F5344CB8AC3E}">
        <p14:creationId xmlns:p14="http://schemas.microsoft.com/office/powerpoint/2010/main" val="3529437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Tiers of Training</a:t>
            </a:r>
            <a:endParaRPr lang="en-US" dirty="0"/>
          </a:p>
        </p:txBody>
      </p:sp>
      <p:graphicFrame>
        <p:nvGraphicFramePr>
          <p:cNvPr id="4" name="Content Placeholder 3"/>
          <p:cNvGraphicFramePr>
            <a:graphicFrameLocks/>
          </p:cNvGraphicFramePr>
          <p:nvPr>
            <p:extLst>
              <p:ext uri="{D42A27DB-BD31-4B8C-83A1-F6EECF244321}">
                <p14:modId xmlns:p14="http://schemas.microsoft.com/office/powerpoint/2010/main" val="3594294242"/>
              </p:ext>
            </p:extLst>
          </p:nvPr>
        </p:nvGraphicFramePr>
        <p:xfrm>
          <a:off x="152400" y="1447800"/>
          <a:ext cx="8382000"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160777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Tier One (1 day)</a:t>
            </a:r>
            <a:endParaRPr lang="en-US" dirty="0"/>
          </a:p>
        </p:txBody>
      </p:sp>
      <p:sp>
        <p:nvSpPr>
          <p:cNvPr id="3" name="Content Placeholder 2"/>
          <p:cNvSpPr>
            <a:spLocks noGrp="1"/>
          </p:cNvSpPr>
          <p:nvPr>
            <p:ph idx="1"/>
          </p:nvPr>
        </p:nvSpPr>
        <p:spPr>
          <a:xfrm>
            <a:off x="152400" y="2242066"/>
            <a:ext cx="8458200" cy="2895599"/>
          </a:xfrm>
          <a:solidFill>
            <a:schemeClr val="bg1"/>
          </a:solidFill>
        </p:spPr>
        <p:txBody>
          <a:bodyPr>
            <a:normAutofit fontScale="92500"/>
          </a:bodyPr>
          <a:lstStyle/>
          <a:p>
            <a:pPr>
              <a:buNone/>
            </a:pPr>
            <a:endParaRPr lang="en-US" sz="2800" b="1" dirty="0" smtClean="0"/>
          </a:p>
          <a:p>
            <a:pPr>
              <a:buNone/>
            </a:pPr>
            <a:r>
              <a:rPr lang="en-US" sz="2800" b="1" dirty="0" smtClean="0"/>
              <a:t>Training Topics</a:t>
            </a:r>
          </a:p>
          <a:p>
            <a:pPr>
              <a:lnSpc>
                <a:spcPct val="120000"/>
              </a:lnSpc>
            </a:pPr>
            <a:r>
              <a:rPr lang="en-US" sz="2200" dirty="0" smtClean="0"/>
              <a:t>SBHP Overview</a:t>
            </a:r>
          </a:p>
          <a:p>
            <a:pPr>
              <a:lnSpc>
                <a:spcPct val="120000"/>
              </a:lnSpc>
            </a:pPr>
            <a:r>
              <a:rPr lang="en-US" sz="2200" dirty="0" smtClean="0"/>
              <a:t>Military Culture</a:t>
            </a:r>
          </a:p>
          <a:p>
            <a:pPr>
              <a:lnSpc>
                <a:spcPct val="120000"/>
              </a:lnSpc>
            </a:pPr>
            <a:r>
              <a:rPr lang="en-US" sz="2200" dirty="0" smtClean="0"/>
              <a:t>Unique Perspective of Military Culture from someone who has served</a:t>
            </a:r>
          </a:p>
          <a:p>
            <a:pPr>
              <a:lnSpc>
                <a:spcPct val="120000"/>
              </a:lnSpc>
            </a:pPr>
            <a:r>
              <a:rPr lang="en-US" sz="2200" dirty="0" smtClean="0"/>
              <a:t>Impact of Deployment of Service Members and Families</a:t>
            </a:r>
          </a:p>
        </p:txBody>
      </p:sp>
      <p:sp>
        <p:nvSpPr>
          <p:cNvPr id="4" name="Rounded Rectangle 3"/>
          <p:cNvSpPr/>
          <p:nvPr/>
        </p:nvSpPr>
        <p:spPr>
          <a:xfrm>
            <a:off x="6172200" y="1600200"/>
            <a:ext cx="2743200" cy="2209800"/>
          </a:xfrm>
          <a:prstGeom prst="roundRect">
            <a:avLst/>
          </a:prstGeom>
          <a:solidFill>
            <a:srgbClr val="2F35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Training is open to professionals and community members interested in learning more about working with service members, veterans and their families. </a:t>
            </a:r>
            <a:endParaRPr lang="en-US" sz="1400" b="1" dirty="0"/>
          </a:p>
        </p:txBody>
      </p:sp>
    </p:spTree>
    <p:extLst>
      <p:ext uri="{BB962C8B-B14F-4D97-AF65-F5344CB8AC3E}">
        <p14:creationId xmlns:p14="http://schemas.microsoft.com/office/powerpoint/2010/main" val="14902909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Tier Two (2 days)</a:t>
            </a:r>
            <a:endParaRPr lang="en-US" dirty="0"/>
          </a:p>
        </p:txBody>
      </p:sp>
      <p:sp>
        <p:nvSpPr>
          <p:cNvPr id="3" name="Content Placeholder 2"/>
          <p:cNvSpPr>
            <a:spLocks noGrp="1"/>
          </p:cNvSpPr>
          <p:nvPr>
            <p:ph idx="1"/>
          </p:nvPr>
        </p:nvSpPr>
        <p:spPr>
          <a:xfrm>
            <a:off x="457200" y="1600201"/>
            <a:ext cx="8458200" cy="3886199"/>
          </a:xfrm>
          <a:solidFill>
            <a:schemeClr val="bg1"/>
          </a:solidFill>
        </p:spPr>
        <p:txBody>
          <a:bodyPr>
            <a:normAutofit/>
          </a:bodyPr>
          <a:lstStyle/>
          <a:p>
            <a:pPr>
              <a:buNone/>
            </a:pPr>
            <a:r>
              <a:rPr lang="en-US" sz="2800" b="1" dirty="0" smtClean="0"/>
              <a:t>Training Topics</a:t>
            </a:r>
          </a:p>
          <a:p>
            <a:pPr>
              <a:lnSpc>
                <a:spcPct val="120000"/>
              </a:lnSpc>
            </a:pPr>
            <a:r>
              <a:rPr lang="en-US" sz="2200" dirty="0" smtClean="0"/>
              <a:t>Sleep Disorders</a:t>
            </a:r>
          </a:p>
          <a:p>
            <a:pPr>
              <a:lnSpc>
                <a:spcPct val="120000"/>
              </a:lnSpc>
            </a:pPr>
            <a:r>
              <a:rPr lang="en-US" sz="2200" dirty="0" smtClean="0"/>
              <a:t>Identification, Prevention and Treatment of Suicidal Behavior</a:t>
            </a:r>
          </a:p>
          <a:p>
            <a:pPr>
              <a:lnSpc>
                <a:spcPct val="120000"/>
              </a:lnSpc>
            </a:pPr>
            <a:r>
              <a:rPr lang="en-US" sz="2200" dirty="0" smtClean="0"/>
              <a:t>Substance Use Problems</a:t>
            </a:r>
          </a:p>
          <a:p>
            <a:pPr>
              <a:lnSpc>
                <a:spcPct val="120000"/>
              </a:lnSpc>
            </a:pPr>
            <a:r>
              <a:rPr lang="en-US" sz="2200" dirty="0" smtClean="0"/>
              <a:t>PTSD</a:t>
            </a:r>
          </a:p>
          <a:p>
            <a:pPr>
              <a:lnSpc>
                <a:spcPct val="120000"/>
              </a:lnSpc>
            </a:pPr>
            <a:r>
              <a:rPr lang="en-US" sz="2200" dirty="0" smtClean="0"/>
              <a:t>Ethical Considerations</a:t>
            </a:r>
          </a:p>
          <a:p>
            <a:pPr>
              <a:lnSpc>
                <a:spcPct val="120000"/>
              </a:lnSpc>
            </a:pPr>
            <a:r>
              <a:rPr lang="en-US" sz="2200" dirty="0" smtClean="0"/>
              <a:t>Traumatic Brain Injury</a:t>
            </a:r>
          </a:p>
          <a:p>
            <a:pPr>
              <a:lnSpc>
                <a:spcPct val="120000"/>
              </a:lnSpc>
            </a:pPr>
            <a:r>
              <a:rPr lang="en-US" sz="2200" dirty="0" smtClean="0"/>
              <a:t>Military Families</a:t>
            </a:r>
          </a:p>
        </p:txBody>
      </p:sp>
      <p:sp>
        <p:nvSpPr>
          <p:cNvPr id="7" name="Hexagon 6"/>
          <p:cNvSpPr/>
          <p:nvPr/>
        </p:nvSpPr>
        <p:spPr>
          <a:xfrm>
            <a:off x="5638800" y="3352800"/>
            <a:ext cx="3048000" cy="2667000"/>
          </a:xfrm>
          <a:prstGeom prst="hexagon">
            <a:avLst/>
          </a:prstGeom>
          <a:solidFill>
            <a:srgbClr val="C0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b="1" dirty="0" smtClean="0"/>
              <a:t>Participants </a:t>
            </a:r>
            <a:r>
              <a:rPr lang="en-US" sz="1700" b="1" dirty="0"/>
              <a:t>need to </a:t>
            </a:r>
            <a:r>
              <a:rPr lang="en-US" sz="1700" b="1" dirty="0" smtClean="0"/>
              <a:t>have completed </a:t>
            </a:r>
            <a:r>
              <a:rPr lang="en-US" sz="1700" b="1" u="sng" dirty="0" smtClean="0"/>
              <a:t>Tier One</a:t>
            </a:r>
            <a:r>
              <a:rPr lang="en-US" sz="1700" b="1" dirty="0" smtClean="0"/>
              <a:t>. Professionals working in the behavioral health, medical, social services, or clergy fields benefit from this training.</a:t>
            </a:r>
            <a:endParaRPr lang="en-US" sz="1700" b="1" dirty="0"/>
          </a:p>
        </p:txBody>
      </p:sp>
    </p:spTree>
    <p:extLst>
      <p:ext uri="{BB962C8B-B14F-4D97-AF65-F5344CB8AC3E}">
        <p14:creationId xmlns:p14="http://schemas.microsoft.com/office/powerpoint/2010/main" val="5840620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Tier Three (1 and 2 Day trainings)</a:t>
            </a:r>
            <a:endParaRPr lang="en-US" dirty="0"/>
          </a:p>
        </p:txBody>
      </p:sp>
      <p:sp>
        <p:nvSpPr>
          <p:cNvPr id="3" name="Content Placeholder 2"/>
          <p:cNvSpPr>
            <a:spLocks noGrp="1"/>
          </p:cNvSpPr>
          <p:nvPr>
            <p:ph idx="1"/>
          </p:nvPr>
        </p:nvSpPr>
        <p:spPr>
          <a:xfrm>
            <a:off x="533400" y="1447800"/>
            <a:ext cx="8458200" cy="4678363"/>
          </a:xfrm>
        </p:spPr>
        <p:txBody>
          <a:bodyPr>
            <a:normAutofit fontScale="25000" lnSpcReduction="20000"/>
          </a:bodyPr>
          <a:lstStyle/>
          <a:p>
            <a:pPr>
              <a:buNone/>
            </a:pPr>
            <a:r>
              <a:rPr lang="en-US" sz="9600" b="1" dirty="0" smtClean="0"/>
              <a:t>TWO DAYS OF TRAINING </a:t>
            </a:r>
            <a:r>
              <a:rPr lang="en-US" sz="9600" b="1" u="sng" dirty="0" smtClean="0"/>
              <a:t>PER TOPIC</a:t>
            </a:r>
          </a:p>
          <a:p>
            <a:pPr>
              <a:buNone/>
            </a:pPr>
            <a:endParaRPr lang="en-US" sz="8000" dirty="0" smtClean="0"/>
          </a:p>
          <a:p>
            <a:pPr>
              <a:spcBef>
                <a:spcPts val="0"/>
              </a:spcBef>
            </a:pPr>
            <a:r>
              <a:rPr lang="en-US" sz="8000" dirty="0" smtClean="0"/>
              <a:t>Cognitive Processing Therapy for PTSD</a:t>
            </a:r>
          </a:p>
          <a:p>
            <a:pPr>
              <a:spcBef>
                <a:spcPts val="0"/>
              </a:spcBef>
              <a:buNone/>
            </a:pPr>
            <a:endParaRPr lang="en-US" sz="8000" dirty="0" smtClean="0"/>
          </a:p>
          <a:p>
            <a:pPr>
              <a:spcBef>
                <a:spcPts val="0"/>
              </a:spcBef>
            </a:pPr>
            <a:r>
              <a:rPr lang="en-US" sz="8000" dirty="0" smtClean="0"/>
              <a:t>Prolonged Exposure Therapy for PTSD</a:t>
            </a:r>
          </a:p>
          <a:p>
            <a:pPr>
              <a:spcBef>
                <a:spcPts val="0"/>
              </a:spcBef>
            </a:pPr>
            <a:endParaRPr lang="en-US" sz="8000" dirty="0"/>
          </a:p>
          <a:p>
            <a:pPr>
              <a:spcBef>
                <a:spcPts val="0"/>
              </a:spcBef>
            </a:pPr>
            <a:r>
              <a:rPr lang="en-US" sz="8000" dirty="0" smtClean="0"/>
              <a:t>Cognitive Behavioral Therapy for Insomnia</a:t>
            </a:r>
          </a:p>
          <a:p>
            <a:pPr marL="0" indent="0">
              <a:spcBef>
                <a:spcPts val="0"/>
              </a:spcBef>
              <a:buNone/>
            </a:pPr>
            <a:endParaRPr lang="en-US" sz="8000" dirty="0" smtClean="0"/>
          </a:p>
          <a:p>
            <a:pPr>
              <a:spcBef>
                <a:spcPts val="0"/>
              </a:spcBef>
            </a:pPr>
            <a:r>
              <a:rPr lang="en-US" sz="8000" dirty="0" smtClean="0"/>
              <a:t>Cognitive Behavioral Therapy for Depression</a:t>
            </a:r>
          </a:p>
          <a:p>
            <a:pPr>
              <a:spcBef>
                <a:spcPts val="0"/>
              </a:spcBef>
            </a:pPr>
            <a:endParaRPr lang="en-US" sz="8000" dirty="0" smtClean="0"/>
          </a:p>
          <a:p>
            <a:pPr>
              <a:spcBef>
                <a:spcPts val="0"/>
              </a:spcBef>
            </a:pPr>
            <a:r>
              <a:rPr lang="en-US" sz="8000" dirty="0" smtClean="0"/>
              <a:t>Suicidal Ideation in the US Military</a:t>
            </a:r>
          </a:p>
          <a:p>
            <a:pPr>
              <a:spcBef>
                <a:spcPts val="0"/>
              </a:spcBef>
            </a:pPr>
            <a:endParaRPr lang="en-US" sz="8000" dirty="0"/>
          </a:p>
          <a:p>
            <a:pPr>
              <a:spcBef>
                <a:spcPts val="0"/>
              </a:spcBef>
            </a:pPr>
            <a:r>
              <a:rPr lang="en-US" sz="8000" dirty="0" smtClean="0"/>
              <a:t>Chronic Pain (one day)</a:t>
            </a:r>
          </a:p>
          <a:p>
            <a:pPr marL="2743200" lvl="6" indent="0">
              <a:buNone/>
            </a:pPr>
            <a:r>
              <a:rPr lang="en-US" sz="9600" b="1" dirty="0" smtClean="0"/>
              <a:t> 	Coming in 2020 	</a:t>
            </a:r>
            <a:endParaRPr lang="en-US" sz="9600" b="1" dirty="0"/>
          </a:p>
          <a:p>
            <a:pPr marL="2743200" lvl="6" indent="0">
              <a:buNone/>
            </a:pPr>
            <a:r>
              <a:rPr lang="en-US" sz="9600" dirty="0" smtClean="0"/>
              <a:t>	Opioid Use Disorder (one day)</a:t>
            </a:r>
            <a:r>
              <a:rPr lang="en-US" sz="7100" dirty="0" smtClean="0"/>
              <a:t>	</a:t>
            </a:r>
            <a:endParaRPr lang="en-US" dirty="0" smtClean="0"/>
          </a:p>
          <a:p>
            <a:pPr marL="0" indent="0">
              <a:buNone/>
            </a:pPr>
            <a:endParaRPr lang="en-US" dirty="0" smtClean="0"/>
          </a:p>
          <a:p>
            <a:pPr>
              <a:buNone/>
            </a:pPr>
            <a:r>
              <a:rPr lang="en-US" dirty="0" smtClean="0"/>
              <a:t>				</a:t>
            </a:r>
          </a:p>
          <a:p>
            <a:pPr>
              <a:buNone/>
            </a:pPr>
            <a:endParaRPr lang="en-US" dirty="0"/>
          </a:p>
        </p:txBody>
      </p:sp>
      <p:sp>
        <p:nvSpPr>
          <p:cNvPr id="4" name="Hexagon 3"/>
          <p:cNvSpPr/>
          <p:nvPr/>
        </p:nvSpPr>
        <p:spPr>
          <a:xfrm>
            <a:off x="6136640" y="1676400"/>
            <a:ext cx="2971800" cy="2438400"/>
          </a:xfrm>
          <a:prstGeom prst="hexagon">
            <a:avLst/>
          </a:prstGeom>
          <a:solidFill>
            <a:srgbClr val="C0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white"/>
                </a:solidFill>
              </a:rPr>
              <a:t>Participants </a:t>
            </a:r>
            <a:r>
              <a:rPr lang="en-US" b="1" dirty="0">
                <a:solidFill>
                  <a:prstClr val="white"/>
                </a:solidFill>
              </a:rPr>
              <a:t>must </a:t>
            </a:r>
            <a:r>
              <a:rPr lang="en-US" b="1" dirty="0" smtClean="0">
                <a:solidFill>
                  <a:prstClr val="white"/>
                </a:solidFill>
              </a:rPr>
              <a:t>have completed </a:t>
            </a:r>
            <a:r>
              <a:rPr lang="en-US" b="1" dirty="0">
                <a:solidFill>
                  <a:prstClr val="white"/>
                </a:solidFill>
              </a:rPr>
              <a:t>both Tiers One and </a:t>
            </a:r>
            <a:r>
              <a:rPr lang="en-US" b="1" dirty="0" smtClean="0">
                <a:solidFill>
                  <a:prstClr val="white"/>
                </a:solidFill>
              </a:rPr>
              <a:t>Two and be accepted into the </a:t>
            </a:r>
            <a:r>
              <a:rPr lang="en-US" b="1" u="sng" dirty="0" smtClean="0">
                <a:solidFill>
                  <a:prstClr val="white"/>
                </a:solidFill>
              </a:rPr>
              <a:t>registry</a:t>
            </a:r>
            <a:r>
              <a:rPr lang="en-US" b="1" dirty="0" smtClean="0">
                <a:solidFill>
                  <a:prstClr val="white"/>
                </a:solidFill>
              </a:rPr>
              <a:t> to attend! </a:t>
            </a:r>
            <a:endParaRPr lang="en-US" b="1" dirty="0">
              <a:solidFill>
                <a:prstClr val="white"/>
              </a:solidFill>
            </a:endParaRPr>
          </a:p>
        </p:txBody>
      </p:sp>
    </p:spTree>
    <p:extLst>
      <p:ext uri="{BB962C8B-B14F-4D97-AF65-F5344CB8AC3E}">
        <p14:creationId xmlns:p14="http://schemas.microsoft.com/office/powerpoint/2010/main" val="8303241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a:xfrm>
            <a:off x="990600" y="1676400"/>
            <a:ext cx="7315200" cy="4678363"/>
          </a:xfrm>
        </p:spPr>
        <p:txBody>
          <a:bodyPr>
            <a:normAutofit/>
          </a:bodyPr>
          <a:lstStyle/>
          <a:p>
            <a:r>
              <a:rPr lang="en-US" sz="2400" b="1" dirty="0" smtClean="0"/>
              <a:t>Evaluation is a central component to SBHP</a:t>
            </a:r>
          </a:p>
          <a:p>
            <a:r>
              <a:rPr lang="en-US" sz="2400" b="1" dirty="0" smtClean="0"/>
              <a:t>Gives us a great opportunity to understand:</a:t>
            </a:r>
          </a:p>
          <a:p>
            <a:pPr lvl="1"/>
            <a:endParaRPr lang="en-US" sz="2100" dirty="0" smtClean="0"/>
          </a:p>
          <a:p>
            <a:pPr lvl="1"/>
            <a:r>
              <a:rPr lang="en-US" sz="2100" dirty="0" smtClean="0"/>
              <a:t>Impact of training</a:t>
            </a:r>
          </a:p>
          <a:p>
            <a:pPr lvl="1"/>
            <a:r>
              <a:rPr lang="en-US" sz="2100" dirty="0" smtClean="0"/>
              <a:t>Knowledge Gain</a:t>
            </a:r>
          </a:p>
          <a:p>
            <a:pPr lvl="1"/>
            <a:r>
              <a:rPr lang="en-US" sz="2100" dirty="0" smtClean="0"/>
              <a:t>Behavioral </a:t>
            </a:r>
            <a:r>
              <a:rPr lang="en-US" sz="2100" dirty="0"/>
              <a:t>h</a:t>
            </a:r>
            <a:r>
              <a:rPr lang="en-US" sz="2100" dirty="0" smtClean="0"/>
              <a:t>ealth usage</a:t>
            </a:r>
          </a:p>
          <a:p>
            <a:pPr lvl="1"/>
            <a:r>
              <a:rPr lang="en-US" sz="2100" dirty="0" smtClean="0"/>
              <a:t>Effectiveness of registry</a:t>
            </a:r>
          </a:p>
          <a:p>
            <a:pPr lvl="1"/>
            <a:r>
              <a:rPr lang="en-US" sz="2100" dirty="0" smtClean="0"/>
              <a:t>How program can be improved</a:t>
            </a:r>
          </a:p>
          <a:p>
            <a:pPr lvl="1"/>
            <a:endParaRPr lang="en-US" sz="2100" dirty="0" smtClean="0"/>
          </a:p>
          <a:p>
            <a:pPr lvl="1"/>
            <a:endParaRPr lang="en-US" sz="2100" dirty="0" smtClean="0"/>
          </a:p>
          <a:p>
            <a:pPr lvl="1"/>
            <a:endParaRPr lang="en-US" sz="2000" dirty="0"/>
          </a:p>
          <a:p>
            <a:pPr marL="457200" lvl="1" indent="0">
              <a:buNone/>
            </a:pPr>
            <a:endParaRPr lang="en-US" sz="2000" dirty="0" smtClean="0"/>
          </a:p>
        </p:txBody>
      </p:sp>
    </p:spTree>
    <p:extLst>
      <p:ext uri="{BB962C8B-B14F-4D97-AF65-F5344CB8AC3E}">
        <p14:creationId xmlns:p14="http://schemas.microsoft.com/office/powerpoint/2010/main" val="21294975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
            </a:r>
            <a:br>
              <a:rPr lang="en-US" dirty="0" smtClean="0"/>
            </a:br>
            <a:r>
              <a:rPr lang="en-US" dirty="0" smtClean="0"/>
              <a:t>Registry</a:t>
            </a:r>
            <a:endParaRPr lang="en-US" dirty="0"/>
          </a:p>
        </p:txBody>
      </p:sp>
    </p:spTree>
    <p:extLst>
      <p:ext uri="{BB962C8B-B14F-4D97-AF65-F5344CB8AC3E}">
        <p14:creationId xmlns:p14="http://schemas.microsoft.com/office/powerpoint/2010/main" val="15445823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Join the Registry</a:t>
            </a:r>
            <a:endParaRPr lang="en-US" dirty="0"/>
          </a:p>
        </p:txBody>
      </p:sp>
      <p:sp>
        <p:nvSpPr>
          <p:cNvPr id="3" name="Content Placeholder 2"/>
          <p:cNvSpPr>
            <a:spLocks noGrp="1"/>
          </p:cNvSpPr>
          <p:nvPr>
            <p:ph idx="1"/>
          </p:nvPr>
        </p:nvSpPr>
        <p:spPr>
          <a:xfrm>
            <a:off x="533400" y="1600200"/>
            <a:ext cx="8077200" cy="4419600"/>
          </a:xfrm>
          <a:solidFill>
            <a:schemeClr val="bg1"/>
          </a:solidFill>
        </p:spPr>
        <p:txBody>
          <a:bodyPr>
            <a:normAutofit fontScale="77500" lnSpcReduction="20000"/>
          </a:bodyPr>
          <a:lstStyle/>
          <a:p>
            <a:pPr marL="0" indent="0">
              <a:buNone/>
            </a:pPr>
            <a:r>
              <a:rPr lang="en-US" sz="2200" b="1" i="1" dirty="0" smtClean="0"/>
              <a:t>Eligibility Requirements</a:t>
            </a:r>
          </a:p>
          <a:p>
            <a:pPr marL="0" indent="0">
              <a:buNone/>
            </a:pPr>
            <a:endParaRPr lang="en-US" sz="2200" dirty="0"/>
          </a:p>
          <a:p>
            <a:r>
              <a:rPr lang="en-US" sz="2200" dirty="0" smtClean="0"/>
              <a:t>Minimum of master’s prepared &amp; licensed in approved behavioral health field</a:t>
            </a:r>
          </a:p>
          <a:p>
            <a:pPr marL="0" indent="0">
              <a:buNone/>
            </a:pPr>
            <a:endParaRPr lang="en-US" sz="2200" dirty="0" smtClean="0"/>
          </a:p>
          <a:p>
            <a:r>
              <a:rPr lang="en-US" sz="2200" dirty="0" smtClean="0"/>
              <a:t>Tier One completion</a:t>
            </a:r>
          </a:p>
          <a:p>
            <a:endParaRPr lang="en-US" sz="2200" dirty="0" smtClean="0"/>
          </a:p>
          <a:p>
            <a:r>
              <a:rPr lang="en-US" sz="2200" dirty="0" smtClean="0"/>
              <a:t>Acceptance of new clients </a:t>
            </a:r>
          </a:p>
          <a:p>
            <a:endParaRPr lang="en-US" sz="2200" dirty="0" smtClean="0"/>
          </a:p>
          <a:p>
            <a:r>
              <a:rPr lang="en-US" sz="2200" dirty="0" smtClean="0"/>
              <a:t>Desire to treat service members, veterans &amp; their families</a:t>
            </a:r>
          </a:p>
          <a:p>
            <a:endParaRPr lang="en-US" sz="2200" dirty="0" smtClean="0"/>
          </a:p>
          <a:p>
            <a:pPr>
              <a:defRPr/>
            </a:pPr>
            <a:r>
              <a:rPr lang="en-US" sz="2200" dirty="0" smtClean="0"/>
              <a:t>Complete online application </a:t>
            </a:r>
            <a:r>
              <a:rPr lang="en-US" sz="2200" u="sng" dirty="0" smtClean="0"/>
              <a:t> </a:t>
            </a:r>
          </a:p>
          <a:p>
            <a:pPr marL="0" indent="0">
              <a:buNone/>
              <a:defRPr/>
            </a:pPr>
            <a:endParaRPr lang="en-US" sz="2200" u="sng" dirty="0" smtClean="0"/>
          </a:p>
          <a:p>
            <a:r>
              <a:rPr lang="en-US" sz="2200" dirty="0" smtClean="0"/>
              <a:t>Show proof of:</a:t>
            </a:r>
          </a:p>
          <a:p>
            <a:pPr lvl="1"/>
            <a:r>
              <a:rPr lang="en-US" sz="1800" dirty="0" smtClean="0"/>
              <a:t>Licensure</a:t>
            </a:r>
          </a:p>
          <a:p>
            <a:pPr lvl="1"/>
            <a:r>
              <a:rPr lang="en-US" sz="1800" dirty="0" smtClean="0"/>
              <a:t>Malpractice insurance</a:t>
            </a:r>
          </a:p>
          <a:p>
            <a:pPr lvl="1"/>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SBHP Accomplishments </a:t>
            </a:r>
            <a:r>
              <a:rPr lang="en-US" sz="1600" dirty="0" smtClean="0"/>
              <a:t>(June 2019)</a:t>
            </a:r>
            <a:endParaRPr lang="en-US" sz="1600" dirty="0"/>
          </a:p>
        </p:txBody>
      </p:sp>
      <p:sp>
        <p:nvSpPr>
          <p:cNvPr id="5" name="Content Placeholder 4"/>
          <p:cNvSpPr>
            <a:spLocks noGrp="1"/>
          </p:cNvSpPr>
          <p:nvPr>
            <p:ph sz="half" idx="2"/>
          </p:nvPr>
        </p:nvSpPr>
        <p:spPr>
          <a:xfrm>
            <a:off x="304800" y="1562100"/>
            <a:ext cx="3657600" cy="2133600"/>
          </a:xfrm>
          <a:solidFill>
            <a:schemeClr val="bg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a:normAutofit/>
          </a:bodyPr>
          <a:lstStyle/>
          <a:p>
            <a:pPr marL="0" indent="0" algn="ctr">
              <a:buNone/>
            </a:pPr>
            <a:r>
              <a:rPr lang="en-US" sz="2800" b="1" dirty="0" smtClean="0"/>
              <a:t>Trainings</a:t>
            </a:r>
            <a:r>
              <a:rPr lang="en-US" sz="2800" dirty="0" smtClean="0"/>
              <a:t>	</a:t>
            </a:r>
          </a:p>
          <a:p>
            <a:pPr marL="457200" lvl="1" indent="0">
              <a:buNone/>
            </a:pPr>
            <a:r>
              <a:rPr lang="en-US" sz="2800" dirty="0"/>
              <a:t>Tier One:  </a:t>
            </a:r>
            <a:r>
              <a:rPr lang="en-US" sz="2800" b="1" dirty="0" smtClean="0"/>
              <a:t>246</a:t>
            </a:r>
          </a:p>
          <a:p>
            <a:pPr marL="457200" lvl="1" indent="0">
              <a:buNone/>
            </a:pPr>
            <a:r>
              <a:rPr lang="en-US" sz="2800" dirty="0" smtClean="0"/>
              <a:t>Tier </a:t>
            </a:r>
            <a:r>
              <a:rPr lang="en-US" sz="2800" dirty="0"/>
              <a:t>Two:   </a:t>
            </a:r>
            <a:r>
              <a:rPr lang="en-US" sz="2800" b="1" dirty="0" smtClean="0"/>
              <a:t>101</a:t>
            </a:r>
            <a:endParaRPr lang="en-US" sz="2800" b="1" dirty="0"/>
          </a:p>
          <a:p>
            <a:pPr marL="457200" lvl="1" indent="0">
              <a:buNone/>
            </a:pPr>
            <a:r>
              <a:rPr lang="en-US" sz="2800" dirty="0"/>
              <a:t>Tier Three:  </a:t>
            </a:r>
            <a:r>
              <a:rPr lang="en-US" sz="2800" b="1" dirty="0" smtClean="0"/>
              <a:t>68</a:t>
            </a:r>
            <a:endParaRPr lang="en-US" sz="2800" b="1" dirty="0"/>
          </a:p>
          <a:p>
            <a:endParaRPr lang="en-US" dirty="0" smtClean="0"/>
          </a:p>
          <a:p>
            <a:pPr marL="457200" lvl="1" indent="0">
              <a:buNone/>
            </a:pPr>
            <a:endParaRPr lang="en-US" dirty="0"/>
          </a:p>
        </p:txBody>
      </p:sp>
      <p:sp>
        <p:nvSpPr>
          <p:cNvPr id="8" name="Content Placeholder 7"/>
          <p:cNvSpPr>
            <a:spLocks noGrp="1"/>
          </p:cNvSpPr>
          <p:nvPr>
            <p:ph sz="quarter" idx="4"/>
          </p:nvPr>
        </p:nvSpPr>
        <p:spPr>
          <a:xfrm>
            <a:off x="304800" y="3962400"/>
            <a:ext cx="3657600" cy="2133600"/>
          </a:xfrm>
          <a:solidFill>
            <a:schemeClr val="bg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a:normAutofit/>
          </a:bodyPr>
          <a:lstStyle/>
          <a:p>
            <a:pPr marL="0" indent="0" algn="ctr">
              <a:buNone/>
            </a:pPr>
            <a:r>
              <a:rPr lang="en-US" sz="2800" b="1" dirty="0" smtClean="0"/>
              <a:t>Providers in the </a:t>
            </a:r>
            <a:br>
              <a:rPr lang="en-US" sz="2800" b="1" dirty="0" smtClean="0"/>
            </a:br>
            <a:r>
              <a:rPr lang="en-US" sz="2800" b="1" dirty="0" smtClean="0"/>
              <a:t>SBHP Registry</a:t>
            </a:r>
          </a:p>
          <a:p>
            <a:pPr marL="0" indent="0" algn="ctr">
              <a:buNone/>
            </a:pPr>
            <a:r>
              <a:rPr lang="en-US" sz="2800" b="1" dirty="0" smtClean="0"/>
              <a:t>1219</a:t>
            </a:r>
          </a:p>
        </p:txBody>
      </p:sp>
      <p:sp>
        <p:nvSpPr>
          <p:cNvPr id="7" name="Content Placeholder 4"/>
          <p:cNvSpPr txBox="1">
            <a:spLocks/>
          </p:cNvSpPr>
          <p:nvPr/>
        </p:nvSpPr>
        <p:spPr>
          <a:xfrm>
            <a:off x="5177971" y="1552575"/>
            <a:ext cx="3657600" cy="2133600"/>
          </a:xfrm>
          <a:prstGeom prst="rect">
            <a:avLst/>
          </a:prstGeom>
          <a:solidFill>
            <a:schemeClr val="bg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vert="horz" lIns="91440" tIns="45720" rIns="91440" bIns="45720" rtlCol="0">
            <a:normAutofit/>
          </a:bodyPr>
          <a:lstStyle/>
          <a:p>
            <a:pPr marR="0" lvl="0" algn="ctr" defTabSz="914400" rtl="0" eaLnBrk="1" fontAlgn="auto" latinLnBrk="0" hangingPunct="1">
              <a:lnSpc>
                <a:spcPct val="100000"/>
              </a:lnSpc>
              <a:spcBef>
                <a:spcPct val="20000"/>
              </a:spcBef>
              <a:spcAft>
                <a:spcPts val="0"/>
              </a:spcAft>
              <a:buClrTx/>
              <a:buSzTx/>
              <a:tabLst/>
              <a:defRPr/>
            </a:pPr>
            <a:r>
              <a:rPr kumimoji="0" lang="en-US" sz="2800" b="1" i="0" u="none" strike="noStrike" kern="1200" cap="none" spc="0" normalizeH="0" baseline="0" noProof="0" dirty="0" smtClean="0">
                <a:ln>
                  <a:noFill/>
                </a:ln>
                <a:solidFill>
                  <a:schemeClr val="dk1"/>
                </a:solidFill>
                <a:effectLst/>
                <a:uLnTx/>
                <a:uFillTx/>
                <a:latin typeface="+mn-lt"/>
                <a:ea typeface="+mn-ea"/>
                <a:cs typeface="+mn-cs"/>
              </a:rPr>
              <a:t>Attendees</a:t>
            </a:r>
            <a:r>
              <a:rPr kumimoji="0" lang="en-US" sz="2800" b="0" i="0" u="none" strike="noStrike" kern="1200" cap="none" spc="0" normalizeH="0" baseline="0" noProof="0" dirty="0" smtClean="0">
                <a:ln>
                  <a:noFill/>
                </a:ln>
                <a:solidFill>
                  <a:schemeClr val="dk1"/>
                </a:solidFill>
                <a:effectLst/>
                <a:uLnTx/>
                <a:uFillTx/>
                <a:latin typeface="+mn-lt"/>
                <a:ea typeface="+mn-ea"/>
                <a:cs typeface="+mn-cs"/>
              </a:rPr>
              <a:t>	</a:t>
            </a:r>
          </a:p>
          <a:p>
            <a:pPr marR="0" lvl="1" algn="l" defTabSz="914400" rtl="0" eaLnBrk="1" fontAlgn="auto" latinLnBrk="0" hangingPunct="1">
              <a:lnSpc>
                <a:spcPct val="100000"/>
              </a:lnSpc>
              <a:spcBef>
                <a:spcPct val="20000"/>
              </a:spcBef>
              <a:spcAft>
                <a:spcPts val="0"/>
              </a:spcAft>
              <a:buClrTx/>
              <a:buSzTx/>
              <a:tabLst/>
              <a:defRPr/>
            </a:pPr>
            <a:r>
              <a:rPr kumimoji="0" lang="en-US" sz="2800" b="0" i="0" u="none" strike="noStrike" kern="1200" cap="none" spc="0" normalizeH="0" baseline="0" noProof="0" dirty="0" smtClean="0">
                <a:ln>
                  <a:noFill/>
                </a:ln>
                <a:solidFill>
                  <a:schemeClr val="dk1"/>
                </a:solidFill>
                <a:effectLst/>
                <a:uLnTx/>
                <a:uFillTx/>
                <a:latin typeface="+mn-lt"/>
                <a:ea typeface="+mn-ea"/>
                <a:cs typeface="+mn-cs"/>
              </a:rPr>
              <a:t>Tier One: </a:t>
            </a:r>
            <a:r>
              <a:rPr lang="en-US" sz="2800" b="1" dirty="0" smtClean="0"/>
              <a:t>6849</a:t>
            </a:r>
            <a:endParaRPr kumimoji="0" lang="en-US" sz="2800" b="1" i="0" u="none" strike="noStrike" kern="1200" cap="none" spc="0" normalizeH="0" baseline="0" noProof="0" dirty="0" smtClean="0">
              <a:ln>
                <a:noFill/>
              </a:ln>
              <a:solidFill>
                <a:schemeClr val="dk1"/>
              </a:solidFill>
              <a:effectLst/>
              <a:uLnTx/>
              <a:uFillTx/>
            </a:endParaRPr>
          </a:p>
          <a:p>
            <a:pPr marR="0" lvl="1" algn="l" defTabSz="914400" rtl="0" eaLnBrk="1" fontAlgn="auto" latinLnBrk="0" hangingPunct="1">
              <a:lnSpc>
                <a:spcPct val="100000"/>
              </a:lnSpc>
              <a:spcBef>
                <a:spcPct val="20000"/>
              </a:spcBef>
              <a:spcAft>
                <a:spcPts val="0"/>
              </a:spcAft>
              <a:buClrTx/>
              <a:buSzTx/>
              <a:tabLst/>
              <a:defRPr/>
            </a:pPr>
            <a:r>
              <a:rPr kumimoji="0" lang="en-US" sz="2800" b="0" i="0" u="none" strike="noStrike" kern="1200" cap="none" spc="0" normalizeH="0" baseline="0" noProof="0" dirty="0" smtClean="0">
                <a:ln>
                  <a:noFill/>
                </a:ln>
                <a:solidFill>
                  <a:schemeClr val="dk1"/>
                </a:solidFill>
                <a:effectLst/>
                <a:uLnTx/>
                <a:uFillTx/>
                <a:latin typeface="+mn-lt"/>
                <a:ea typeface="+mn-ea"/>
                <a:cs typeface="+mn-cs"/>
              </a:rPr>
              <a:t>Tier Two:</a:t>
            </a:r>
            <a:r>
              <a:rPr kumimoji="0" lang="en-US" sz="2800" b="0" i="0" u="none" strike="noStrike" kern="1200" cap="none" spc="0" normalizeH="0" noProof="0" dirty="0" smtClean="0">
                <a:ln>
                  <a:noFill/>
                </a:ln>
                <a:solidFill>
                  <a:schemeClr val="dk1"/>
                </a:solidFill>
                <a:effectLst/>
                <a:uLnTx/>
                <a:uFillTx/>
                <a:latin typeface="+mn-lt"/>
                <a:ea typeface="+mn-ea"/>
                <a:cs typeface="+mn-cs"/>
              </a:rPr>
              <a:t> </a:t>
            </a:r>
            <a:r>
              <a:rPr lang="en-US" sz="2800" b="1" dirty="0" smtClean="0"/>
              <a:t>3445</a:t>
            </a:r>
            <a:endParaRPr kumimoji="0" lang="en-US" sz="2800" b="1" i="0" u="none" strike="noStrike" kern="1200" cap="none" spc="0" normalizeH="0" baseline="0" noProof="0" dirty="0" smtClean="0">
              <a:ln>
                <a:noFill/>
              </a:ln>
              <a:solidFill>
                <a:schemeClr val="dk1"/>
              </a:solidFill>
              <a:effectLst/>
              <a:uLnTx/>
              <a:uFillTx/>
            </a:endParaRPr>
          </a:p>
          <a:p>
            <a:pPr marR="0" lvl="1" algn="l" defTabSz="914400" rtl="0" eaLnBrk="1" fontAlgn="auto" latinLnBrk="0" hangingPunct="1">
              <a:lnSpc>
                <a:spcPct val="100000"/>
              </a:lnSpc>
              <a:spcBef>
                <a:spcPct val="20000"/>
              </a:spcBef>
              <a:spcAft>
                <a:spcPts val="0"/>
              </a:spcAft>
              <a:buClrTx/>
              <a:buSzTx/>
              <a:tabLst/>
              <a:defRPr/>
            </a:pPr>
            <a:r>
              <a:rPr kumimoji="0" lang="en-US" sz="2800" b="0" i="0" u="none" strike="noStrike" kern="1200" cap="none" spc="0" normalizeH="0" baseline="0" noProof="0" dirty="0" smtClean="0">
                <a:ln>
                  <a:noFill/>
                </a:ln>
                <a:solidFill>
                  <a:schemeClr val="dk1"/>
                </a:solidFill>
                <a:effectLst/>
                <a:uLnTx/>
                <a:uFillTx/>
                <a:latin typeface="+mn-lt"/>
                <a:ea typeface="+mn-ea"/>
                <a:cs typeface="+mn-cs"/>
              </a:rPr>
              <a:t>Tier Three: </a:t>
            </a:r>
            <a:r>
              <a:rPr lang="en-US" sz="2800" b="1" dirty="0" smtClean="0"/>
              <a:t>2364</a:t>
            </a:r>
            <a:endParaRPr kumimoji="0" lang="en-US" sz="2800" b="1" i="0" u="none" strike="noStrike" kern="1200" cap="none" spc="0" normalizeH="0" baseline="0" noProof="0" dirty="0" smtClean="0">
              <a:ln>
                <a:noFill/>
              </a:ln>
              <a:solidFill>
                <a:schemeClr val="dk1"/>
              </a:solidFill>
              <a:effectLst/>
              <a:uLnTx/>
              <a:uFillTx/>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smtClean="0">
              <a:ln>
                <a:noFill/>
              </a:ln>
              <a:solidFill>
                <a:schemeClr val="dk1"/>
              </a:solidFill>
              <a:effectLst/>
              <a:uLnTx/>
              <a:uFillTx/>
              <a:latin typeface="+mn-lt"/>
              <a:ea typeface="+mn-ea"/>
              <a:cs typeface="+mn-cs"/>
            </a:endParaRPr>
          </a:p>
          <a:p>
            <a:pPr marL="457200" marR="0" lvl="1"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000" b="0" i="0" u="none" strike="noStrike" kern="1200" cap="none" spc="0" normalizeH="0" baseline="0" noProof="0" dirty="0" smtClean="0">
              <a:ln>
                <a:noFill/>
              </a:ln>
              <a:solidFill>
                <a:schemeClr val="dk1"/>
              </a:solidFill>
              <a:effectLst/>
              <a:uLnTx/>
              <a:uFillTx/>
              <a:latin typeface="+mn-lt"/>
              <a:ea typeface="+mn-ea"/>
              <a:cs typeface="+mn-cs"/>
            </a:endParaRPr>
          </a:p>
          <a:p>
            <a:pPr marL="457200" marR="0" lvl="1"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000" b="0" i="0" u="none" strike="noStrike" kern="1200" cap="none" spc="0" normalizeH="0" baseline="0" noProof="0" dirty="0">
              <a:ln>
                <a:noFill/>
              </a:ln>
              <a:solidFill>
                <a:schemeClr val="dk1"/>
              </a:solidFill>
              <a:effectLst/>
              <a:uLnTx/>
              <a:uFillTx/>
              <a:latin typeface="+mn-lt"/>
              <a:ea typeface="+mn-ea"/>
              <a:cs typeface="+mn-cs"/>
            </a:endParaRPr>
          </a:p>
        </p:txBody>
      </p:sp>
      <p:sp>
        <p:nvSpPr>
          <p:cNvPr id="11" name="Content Placeholder 7"/>
          <p:cNvSpPr txBox="1">
            <a:spLocks/>
          </p:cNvSpPr>
          <p:nvPr/>
        </p:nvSpPr>
        <p:spPr>
          <a:xfrm>
            <a:off x="5177971" y="3943350"/>
            <a:ext cx="3657600" cy="2133600"/>
          </a:xfrm>
          <a:prstGeom prst="rect">
            <a:avLst/>
          </a:prstGeom>
          <a:solidFill>
            <a:schemeClr val="bg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vert="horz" lIns="91440" tIns="45720" rIns="91440" bIns="45720" rtlCol="0">
            <a:normAutofit/>
          </a:bodyPr>
          <a:lstStyle/>
          <a:p>
            <a:pPr marR="0" lvl="0" algn="ctr" defTabSz="914400" rtl="0" eaLnBrk="1" fontAlgn="auto" latinLnBrk="0" hangingPunct="1">
              <a:lnSpc>
                <a:spcPct val="100000"/>
              </a:lnSpc>
              <a:spcBef>
                <a:spcPct val="20000"/>
              </a:spcBef>
              <a:spcAft>
                <a:spcPts val="0"/>
              </a:spcAft>
              <a:buClrTx/>
              <a:buSzTx/>
              <a:tabLst/>
              <a:defRPr/>
            </a:pPr>
            <a:endParaRPr kumimoji="0" lang="en-US" sz="2800" b="1" i="0" u="none" strike="noStrike" kern="1200" cap="none" spc="0" normalizeH="0" baseline="0" noProof="0" dirty="0" smtClean="0">
              <a:ln>
                <a:noFill/>
              </a:ln>
              <a:solidFill>
                <a:schemeClr val="dk1"/>
              </a:solidFill>
              <a:effectLst/>
              <a:uLnTx/>
              <a:uFillTx/>
              <a:latin typeface="+mn-lt"/>
              <a:ea typeface="+mn-ea"/>
              <a:cs typeface="+mn-cs"/>
            </a:endParaRPr>
          </a:p>
          <a:p>
            <a:pPr marR="0" lvl="0" algn="ctr" defTabSz="914400" rtl="0" eaLnBrk="1" fontAlgn="auto" latinLnBrk="0" hangingPunct="1">
              <a:lnSpc>
                <a:spcPct val="100000"/>
              </a:lnSpc>
              <a:spcBef>
                <a:spcPct val="20000"/>
              </a:spcBef>
              <a:spcAft>
                <a:spcPts val="0"/>
              </a:spcAft>
              <a:buClrTx/>
              <a:buSzTx/>
              <a:tabLst/>
              <a:defRPr/>
            </a:pPr>
            <a:r>
              <a:rPr kumimoji="0" lang="en-US" sz="2800" b="1" i="0" u="none" strike="noStrike" kern="1200" cap="none" spc="0" normalizeH="0" baseline="0" noProof="0" dirty="0" smtClean="0">
                <a:ln>
                  <a:noFill/>
                </a:ln>
                <a:solidFill>
                  <a:schemeClr val="dk1"/>
                </a:solidFill>
                <a:effectLst/>
                <a:uLnTx/>
                <a:uFillTx/>
                <a:latin typeface="+mn-lt"/>
                <a:ea typeface="+mn-ea"/>
                <a:cs typeface="+mn-cs"/>
              </a:rPr>
              <a:t>Training</a:t>
            </a:r>
            <a:r>
              <a:rPr kumimoji="0" lang="en-US" sz="2800" b="1" i="0" u="none" strike="noStrike" kern="1200" cap="none" spc="0" normalizeH="0" noProof="0" dirty="0" smtClean="0">
                <a:ln>
                  <a:noFill/>
                </a:ln>
                <a:solidFill>
                  <a:schemeClr val="dk1"/>
                </a:solidFill>
                <a:effectLst/>
                <a:uLnTx/>
                <a:uFillTx/>
                <a:latin typeface="+mn-lt"/>
                <a:ea typeface="+mn-ea"/>
                <a:cs typeface="+mn-cs"/>
              </a:rPr>
              <a:t> Hours</a:t>
            </a:r>
            <a:endParaRPr lang="en-US" sz="2800" b="1" dirty="0" smtClean="0"/>
          </a:p>
          <a:p>
            <a:pPr marR="0" lvl="0" algn="ctr" defTabSz="914400" rtl="0" eaLnBrk="1" fontAlgn="auto" latinLnBrk="0" hangingPunct="1">
              <a:lnSpc>
                <a:spcPct val="100000"/>
              </a:lnSpc>
              <a:spcBef>
                <a:spcPct val="20000"/>
              </a:spcBef>
              <a:spcAft>
                <a:spcPts val="0"/>
              </a:spcAft>
              <a:buClrTx/>
              <a:buSzTx/>
              <a:tabLst/>
              <a:defRPr/>
            </a:pPr>
            <a:r>
              <a:rPr lang="en-US" sz="2800" b="1" dirty="0" smtClean="0"/>
              <a:t>120,513</a:t>
            </a:r>
            <a:endParaRPr lang="en-US" sz="2800" b="1" dirty="0"/>
          </a:p>
        </p:txBody>
      </p:sp>
    </p:spTree>
    <p:extLst>
      <p:ext uri="{BB962C8B-B14F-4D97-AF65-F5344CB8AC3E}">
        <p14:creationId xmlns:p14="http://schemas.microsoft.com/office/powerpoint/2010/main" val="40359643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SBHP does not….</a:t>
            </a:r>
            <a:endParaRPr lang="en-US" u="sng" dirty="0"/>
          </a:p>
        </p:txBody>
      </p:sp>
      <p:sp>
        <p:nvSpPr>
          <p:cNvPr id="3" name="Content Placeholder 2"/>
          <p:cNvSpPr>
            <a:spLocks noGrp="1"/>
          </p:cNvSpPr>
          <p:nvPr>
            <p:ph idx="1"/>
          </p:nvPr>
        </p:nvSpPr>
        <p:spPr>
          <a:xfrm>
            <a:off x="609600" y="1600200"/>
            <a:ext cx="7315200" cy="4602163"/>
          </a:xfrm>
        </p:spPr>
        <p:txBody>
          <a:bodyPr>
            <a:normAutofit fontScale="77500" lnSpcReduction="20000"/>
          </a:bodyPr>
          <a:lstStyle/>
          <a:p>
            <a:r>
              <a:rPr lang="en-US" sz="2600" dirty="0" smtClean="0"/>
              <a:t>Provide payment for services to providers</a:t>
            </a:r>
          </a:p>
          <a:p>
            <a:endParaRPr lang="en-US" sz="2600" dirty="0" smtClean="0"/>
          </a:p>
          <a:p>
            <a:r>
              <a:rPr lang="en-US" sz="2600" dirty="0" smtClean="0"/>
              <a:t>“Certify” any provider</a:t>
            </a:r>
          </a:p>
          <a:p>
            <a:endParaRPr lang="en-US" sz="2600" dirty="0" smtClean="0"/>
          </a:p>
          <a:p>
            <a:r>
              <a:rPr lang="en-US" sz="2600" dirty="0" smtClean="0"/>
              <a:t>Replace the VA or Vet Centers</a:t>
            </a:r>
          </a:p>
          <a:p>
            <a:endParaRPr lang="en-US" sz="2600" dirty="0" smtClean="0"/>
          </a:p>
          <a:p>
            <a:r>
              <a:rPr lang="en-US" sz="2600" dirty="0" smtClean="0"/>
              <a:t>Guarantee referrals</a:t>
            </a:r>
          </a:p>
          <a:p>
            <a:endParaRPr lang="en-US" sz="2600" dirty="0" smtClean="0"/>
          </a:p>
          <a:p>
            <a:r>
              <a:rPr lang="en-US" sz="2600" dirty="0" smtClean="0"/>
              <a:t>Act as an emergency service or crisis intervention model</a:t>
            </a:r>
          </a:p>
          <a:p>
            <a:endParaRPr lang="en-US" sz="2600" dirty="0" smtClean="0"/>
          </a:p>
          <a:p>
            <a:r>
              <a:rPr lang="en-US" sz="2600" dirty="0" smtClean="0"/>
              <a:t>Act as a platform for individual viewpoints or a recruiting tool</a:t>
            </a:r>
          </a:p>
          <a:p>
            <a:endParaRPr lang="en-US" sz="2600" dirty="0" smtClean="0"/>
          </a:p>
          <a:p>
            <a:r>
              <a:rPr lang="en-US" sz="2600" dirty="0" smtClean="0"/>
              <a:t>Act as a training program for providers in counseling, rather a program to teach an understanding of the military</a:t>
            </a:r>
          </a:p>
          <a:p>
            <a:endParaRPr lang="en-US" sz="2600" dirty="0" smtClean="0"/>
          </a:p>
          <a:p>
            <a:endParaRPr lang="en-US" sz="2400" dirty="0" smtClean="0"/>
          </a:p>
          <a:p>
            <a:endParaRPr lang="en-US" dirty="0" smtClean="0"/>
          </a:p>
          <a:p>
            <a:endParaRPr lang="en-US" dirty="0"/>
          </a:p>
        </p:txBody>
      </p:sp>
    </p:spTree>
    <p:extLst>
      <p:ext uri="{BB962C8B-B14F-4D97-AF65-F5344CB8AC3E}">
        <p14:creationId xmlns:p14="http://schemas.microsoft.com/office/powerpoint/2010/main" val="12008669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SBHP? </a:t>
            </a:r>
          </a:p>
        </p:txBody>
      </p:sp>
      <p:sp>
        <p:nvSpPr>
          <p:cNvPr id="3" name="Content Placeholder 2"/>
          <p:cNvSpPr>
            <a:spLocks noGrp="1"/>
          </p:cNvSpPr>
          <p:nvPr>
            <p:ph idx="1"/>
          </p:nvPr>
        </p:nvSpPr>
        <p:spPr>
          <a:xfrm>
            <a:off x="1447800" y="1295400"/>
            <a:ext cx="6248400" cy="4525963"/>
          </a:xfrm>
        </p:spPr>
        <p:txBody>
          <a:bodyPr>
            <a:normAutofit lnSpcReduction="10000"/>
          </a:bodyPr>
          <a:lstStyle/>
          <a:p>
            <a:pPr>
              <a:buNone/>
            </a:pPr>
            <a:r>
              <a:rPr lang="en-US" sz="3000" i="1" dirty="0" smtClean="0">
                <a:latin typeface="Adobe Garamond Pro"/>
                <a:cs typeface="Adobe Garamond Pro"/>
              </a:rPr>
              <a:t>	</a:t>
            </a:r>
            <a:r>
              <a:rPr lang="en-US" sz="3200" i="1" dirty="0">
                <a:latin typeface="Adobe Garamond Pro"/>
                <a:cs typeface="Adobe Garamond Pro"/>
              </a:rPr>
              <a:t>	</a:t>
            </a:r>
          </a:p>
          <a:p>
            <a:pPr algn="ctr">
              <a:buNone/>
            </a:pPr>
            <a:r>
              <a:rPr lang="en-US" sz="3600" i="1" dirty="0">
                <a:latin typeface="Adobe Garamond Pro"/>
                <a:cs typeface="Adobe Garamond Pro"/>
              </a:rPr>
              <a:t>	</a:t>
            </a:r>
            <a:r>
              <a:rPr lang="en-US" sz="3600" i="1" dirty="0" smtClean="0">
                <a:latin typeface="Adobe Garamond Pro"/>
                <a:cs typeface="Adobe Garamond Pro"/>
              </a:rPr>
              <a:t>SBHP is a training</a:t>
            </a:r>
            <a:r>
              <a:rPr lang="en-US" sz="3600" i="1" dirty="0">
                <a:latin typeface="Adobe Garamond Pro"/>
                <a:cs typeface="Adobe Garamond Pro"/>
              </a:rPr>
              <a:t>, dissemination and referral system aimed at expanding access to trained behavioral health providers for service members, veterans and their families. </a:t>
            </a:r>
          </a:p>
          <a:p>
            <a:endParaRPr lang="en-US" i="1" dirty="0">
              <a:latin typeface="Adobe Garamond Pro"/>
              <a:cs typeface="Adobe Garamond Pro"/>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Consider These </a:t>
            </a:r>
            <a:r>
              <a:rPr lang="en-US" dirty="0"/>
              <a:t>O</a:t>
            </a:r>
            <a:r>
              <a:rPr lang="en-US" dirty="0" smtClean="0"/>
              <a:t>pportunities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Attend Tier Two &amp; Tier Three trainings</a:t>
            </a:r>
          </a:p>
          <a:p>
            <a:endParaRPr lang="en-US" dirty="0" smtClean="0"/>
          </a:p>
          <a:p>
            <a:r>
              <a:rPr lang="en-US" dirty="0" smtClean="0"/>
              <a:t>Check the website periodically to check for additional training opportunities</a:t>
            </a:r>
          </a:p>
          <a:p>
            <a:endParaRPr lang="en-US" dirty="0" smtClean="0"/>
          </a:p>
          <a:p>
            <a:r>
              <a:rPr lang="en-US" dirty="0" smtClean="0"/>
              <a:t>Consider becoming a Tricare, Military OneSource,  or an Give an Hour provider </a:t>
            </a:r>
          </a:p>
          <a:p>
            <a:endParaRPr lang="en-US" dirty="0" smtClean="0"/>
          </a:p>
          <a:p>
            <a:pPr lvl="1"/>
            <a:r>
              <a:rPr lang="en-US" i="1" dirty="0" smtClean="0"/>
              <a:t>Many current military members </a:t>
            </a:r>
            <a:r>
              <a:rPr lang="en-US" b="1" i="1" dirty="0" smtClean="0"/>
              <a:t>seek out </a:t>
            </a:r>
            <a:r>
              <a:rPr lang="en-US" i="1" dirty="0" smtClean="0"/>
              <a:t>these providers since it is their primary method of payment</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3901" y="3657600"/>
            <a:ext cx="7619997" cy="1600200"/>
          </a:xfrm>
        </p:spPr>
        <p:txBody>
          <a:bodyPr>
            <a:normAutofit/>
          </a:bodyPr>
          <a:lstStyle/>
          <a:p>
            <a:r>
              <a:rPr lang="en-US" sz="4000" dirty="0" smtClean="0"/>
              <a:t>Indiana Military Demographics</a:t>
            </a:r>
            <a:br>
              <a:rPr lang="en-US" sz="4000" dirty="0" smtClean="0"/>
            </a:br>
            <a:endParaRPr lang="en-US" sz="4000" dirty="0"/>
          </a:p>
        </p:txBody>
      </p:sp>
      <p:sp>
        <p:nvSpPr>
          <p:cNvPr id="3" name="TextBox 2"/>
          <p:cNvSpPr txBox="1"/>
          <p:nvPr/>
        </p:nvSpPr>
        <p:spPr>
          <a:xfrm>
            <a:off x="342898" y="1905000"/>
            <a:ext cx="8001000" cy="830997"/>
          </a:xfrm>
          <a:prstGeom prst="rect">
            <a:avLst/>
          </a:prstGeom>
          <a:noFill/>
        </p:spPr>
        <p:txBody>
          <a:bodyPr wrap="square" rtlCol="0">
            <a:spAutoFit/>
          </a:bodyPr>
          <a:lstStyle/>
          <a:p>
            <a:pPr algn="ctr"/>
            <a:r>
              <a:rPr lang="en-US" sz="4800" b="1" i="1" dirty="0" smtClean="0">
                <a:solidFill>
                  <a:srgbClr val="9C1221"/>
                </a:solidFill>
                <a:latin typeface="Arial" panose="020B0604020202020204" pitchFamily="34" charset="0"/>
                <a:cs typeface="Arial" panose="020B0604020202020204" pitchFamily="34" charset="0"/>
              </a:rPr>
              <a:t>Why Does This Matter?</a:t>
            </a:r>
            <a:endParaRPr lang="en-US" sz="4800" b="1" i="1" dirty="0">
              <a:solidFill>
                <a:srgbClr val="9C122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986499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How Many Veterans Call Indiana Home?</a:t>
            </a:r>
            <a:endParaRPr lang="en-US" dirty="0"/>
          </a:p>
        </p:txBody>
      </p:sp>
      <p:sp>
        <p:nvSpPr>
          <p:cNvPr id="5" name="Content Placeholder 4"/>
          <p:cNvSpPr>
            <a:spLocks noGrp="1"/>
          </p:cNvSpPr>
          <p:nvPr>
            <p:ph idx="1"/>
          </p:nvPr>
        </p:nvSpPr>
        <p:spPr>
          <a:xfrm>
            <a:off x="757450" y="1638870"/>
            <a:ext cx="8229600" cy="4876800"/>
          </a:xfrm>
        </p:spPr>
        <p:txBody>
          <a:bodyPr/>
          <a:lstStyle/>
          <a:p>
            <a:pPr marL="514350" indent="-514350">
              <a:buAutoNum type="alphaUcPeriod"/>
            </a:pPr>
            <a:r>
              <a:rPr lang="en-US" dirty="0" smtClean="0"/>
              <a:t>Less than 100,000</a:t>
            </a:r>
          </a:p>
          <a:p>
            <a:pPr marL="514350" indent="-514350">
              <a:buAutoNum type="alphaUcPeriod"/>
            </a:pPr>
            <a:endParaRPr lang="en-US" dirty="0" smtClean="0"/>
          </a:p>
          <a:p>
            <a:pPr marL="514350" indent="-514350">
              <a:buAutoNum type="alphaUcPeriod"/>
            </a:pPr>
            <a:r>
              <a:rPr lang="en-US" dirty="0" smtClean="0"/>
              <a:t>100,00-300,000</a:t>
            </a:r>
          </a:p>
          <a:p>
            <a:pPr marL="514350" indent="-514350">
              <a:buAutoNum type="alphaUcPeriod"/>
            </a:pPr>
            <a:endParaRPr lang="en-US" dirty="0" smtClean="0"/>
          </a:p>
          <a:p>
            <a:pPr marL="514350" indent="-514350">
              <a:buAutoNum type="alphaUcPeriod"/>
            </a:pPr>
            <a:r>
              <a:rPr lang="en-US" dirty="0" smtClean="0"/>
              <a:t>300,000-500,000</a:t>
            </a:r>
          </a:p>
          <a:p>
            <a:pPr marL="514350" indent="-514350">
              <a:buAutoNum type="alphaUcPeriod"/>
            </a:pPr>
            <a:endParaRPr lang="en-US" dirty="0" smtClean="0"/>
          </a:p>
          <a:p>
            <a:pPr marL="514350" indent="-514350">
              <a:buAutoNum type="alphaUcPeriod"/>
            </a:pPr>
            <a:r>
              <a:rPr lang="en-US" dirty="0" smtClean="0"/>
              <a:t>Over 500,000</a:t>
            </a:r>
            <a:endParaRPr lang="en-US" dirty="0"/>
          </a:p>
        </p:txBody>
      </p:sp>
    </p:spTree>
    <p:extLst>
      <p:ext uri="{BB962C8B-B14F-4D97-AF65-F5344CB8AC3E}">
        <p14:creationId xmlns:p14="http://schemas.microsoft.com/office/powerpoint/2010/main" val="6756934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Veteran Population</a:t>
            </a:r>
            <a:endParaRPr lang="en-US"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0624" y="1752600"/>
            <a:ext cx="2552920" cy="3002192"/>
          </a:xfrm>
          <a:prstGeom prst="rect">
            <a:avLst/>
          </a:prstGeom>
        </p:spPr>
      </p:pic>
      <p:pic>
        <p:nvPicPr>
          <p:cNvPr id="13" name="Content Placeholder 12"/>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3139985" y="4953000"/>
            <a:ext cx="2854197" cy="713549"/>
          </a:xfrm>
        </p:spPr>
      </p:pic>
    </p:spTree>
    <p:extLst>
      <p:ext uri="{BB962C8B-B14F-4D97-AF65-F5344CB8AC3E}">
        <p14:creationId xmlns:p14="http://schemas.microsoft.com/office/powerpoint/2010/main" val="11841994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Veterans by Age Group</a:t>
            </a:r>
            <a:endParaRPr lang="en-US" dirty="0"/>
          </a:p>
        </p:txBody>
      </p:sp>
      <p:graphicFrame>
        <p:nvGraphicFramePr>
          <p:cNvPr id="6" name="Content Placeholder 5"/>
          <p:cNvGraphicFramePr>
            <a:graphicFrameLocks noGrp="1"/>
          </p:cNvGraphicFramePr>
          <p:nvPr>
            <p:ph idx="1"/>
            <p:extLst/>
          </p:nvPr>
        </p:nvGraphicFramePr>
        <p:xfrm>
          <a:off x="457200" y="1600201"/>
          <a:ext cx="8458200" cy="4191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607460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b="1" dirty="0" smtClean="0"/>
              <a:t>Indiana’s Military Population</a:t>
            </a:r>
            <a:r>
              <a:rPr lang="en-US" dirty="0" smtClean="0"/>
              <a:t/>
            </a:r>
            <a:br>
              <a:rPr lang="en-US" dirty="0" smtClean="0"/>
            </a:br>
            <a:endParaRPr lang="en-US" dirty="0"/>
          </a:p>
        </p:txBody>
      </p:sp>
      <p:graphicFrame>
        <p:nvGraphicFramePr>
          <p:cNvPr id="11" name="Content Placeholder 10"/>
          <p:cNvGraphicFramePr>
            <a:graphicFrameLocks noGrp="1"/>
          </p:cNvGraphicFramePr>
          <p:nvPr>
            <p:ph idx="1"/>
            <p:extLst/>
          </p:nvPr>
        </p:nvGraphicFramePr>
        <p:xfrm>
          <a:off x="304800" y="1905000"/>
          <a:ext cx="8239760" cy="35737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extBox 11"/>
          <p:cNvSpPr txBox="1"/>
          <p:nvPr/>
        </p:nvSpPr>
        <p:spPr>
          <a:xfrm>
            <a:off x="3124200" y="5294113"/>
            <a:ext cx="3292761" cy="369332"/>
          </a:xfrm>
          <a:prstGeom prst="rect">
            <a:avLst/>
          </a:prstGeom>
          <a:noFill/>
        </p:spPr>
        <p:txBody>
          <a:bodyPr wrap="none" rtlCol="0">
            <a:spAutoFit/>
          </a:bodyPr>
          <a:lstStyle/>
          <a:p>
            <a:r>
              <a:rPr lang="en-US" dirty="0" smtClean="0"/>
              <a:t>www.measuringcommunities.org</a:t>
            </a:r>
            <a:endParaRPr lang="en-US" dirty="0"/>
          </a:p>
        </p:txBody>
      </p:sp>
    </p:spTree>
    <p:extLst>
      <p:ext uri="{BB962C8B-B14F-4D97-AF65-F5344CB8AC3E}">
        <p14:creationId xmlns:p14="http://schemas.microsoft.com/office/powerpoint/2010/main" val="1236856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Indiana Active Duty Numbers</a:t>
            </a:r>
            <a:endParaRPr lang="en-US" dirty="0"/>
          </a:p>
        </p:txBody>
      </p:sp>
      <p:graphicFrame>
        <p:nvGraphicFramePr>
          <p:cNvPr id="4" name="Content Placeholder 3"/>
          <p:cNvGraphicFramePr>
            <a:graphicFrameLocks noGrp="1"/>
          </p:cNvGraphicFramePr>
          <p:nvPr>
            <p:ph idx="1"/>
            <p:extLst/>
          </p:nvPr>
        </p:nvGraphicFramePr>
        <p:xfrm>
          <a:off x="457200" y="1600201"/>
          <a:ext cx="8458200" cy="4191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845724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Selected Reserve and Active Duty </a:t>
            </a:r>
            <a:br>
              <a:rPr lang="en-US" dirty="0" smtClean="0"/>
            </a:br>
            <a:r>
              <a:rPr lang="en-US" dirty="0" smtClean="0"/>
              <a:t>Dependents </a:t>
            </a:r>
            <a:endParaRPr lang="en-US" dirty="0"/>
          </a:p>
        </p:txBody>
      </p:sp>
      <p:graphicFrame>
        <p:nvGraphicFramePr>
          <p:cNvPr id="6" name="Content Placeholder 5"/>
          <p:cNvGraphicFramePr>
            <a:graphicFrameLocks noGrp="1"/>
          </p:cNvGraphicFramePr>
          <p:nvPr>
            <p:ph idx="1"/>
            <p:extLst/>
          </p:nvPr>
        </p:nvGraphicFramePr>
        <p:xfrm>
          <a:off x="457200" y="1600201"/>
          <a:ext cx="8458200" cy="4191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587219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Indiana Suicide Rates</a:t>
            </a:r>
            <a:br>
              <a:rPr lang="en-US" dirty="0" smtClean="0"/>
            </a:br>
            <a:r>
              <a:rPr lang="en-US" sz="2700" dirty="0"/>
              <a:t>P</a:t>
            </a:r>
            <a:r>
              <a:rPr lang="en-US" sz="2700" dirty="0" smtClean="0"/>
              <a:t>er 100,000 people  </a:t>
            </a:r>
            <a:endParaRPr lang="en-US" sz="2700" dirty="0"/>
          </a:p>
        </p:txBody>
      </p:sp>
      <p:graphicFrame>
        <p:nvGraphicFramePr>
          <p:cNvPr id="4" name="Content Placeholder 3"/>
          <p:cNvGraphicFramePr>
            <a:graphicFrameLocks noGrp="1"/>
          </p:cNvGraphicFramePr>
          <p:nvPr>
            <p:ph idx="1"/>
            <p:extLst/>
          </p:nvPr>
        </p:nvGraphicFramePr>
        <p:xfrm>
          <a:off x="457200" y="1600201"/>
          <a:ext cx="8458200" cy="4038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446921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18533" y="152400"/>
            <a:ext cx="4638770" cy="1569660"/>
          </a:xfrm>
          <a:prstGeom prst="rect">
            <a:avLst/>
          </a:prstGeom>
        </p:spPr>
        <p:txBody>
          <a:bodyPr wrap="none">
            <a:spAutoFit/>
          </a:bodyPr>
          <a:lstStyle/>
          <a:p>
            <a:pPr algn="ctr"/>
            <a:r>
              <a:rPr lang="en-US" sz="3200" b="1" dirty="0" smtClean="0">
                <a:solidFill>
                  <a:schemeClr val="bg1"/>
                </a:solidFill>
              </a:rPr>
              <a:t> </a:t>
            </a:r>
          </a:p>
          <a:p>
            <a:pPr algn="ctr"/>
            <a:r>
              <a:rPr lang="en-US" sz="3200" b="1" dirty="0" smtClean="0">
                <a:solidFill>
                  <a:schemeClr val="bg1"/>
                </a:solidFill>
              </a:rPr>
              <a:t>Contact us:</a:t>
            </a:r>
            <a:endParaRPr lang="en-US" sz="3200" b="1" dirty="0">
              <a:solidFill>
                <a:schemeClr val="bg1"/>
              </a:solidFill>
            </a:endParaRPr>
          </a:p>
          <a:p>
            <a:pPr algn="ctr"/>
            <a:r>
              <a:rPr lang="en-US" sz="3200" b="1" dirty="0" smtClean="0">
                <a:solidFill>
                  <a:schemeClr val="bg1"/>
                </a:solidFill>
              </a:rPr>
              <a:t> </a:t>
            </a:r>
            <a:r>
              <a:rPr lang="en-US" sz="3200" b="1" dirty="0">
                <a:solidFill>
                  <a:schemeClr val="bg1"/>
                </a:solidFill>
              </a:rPr>
              <a:t>admin@starproviders.org</a:t>
            </a:r>
          </a:p>
        </p:txBody>
      </p:sp>
    </p:spTree>
    <p:extLst>
      <p:ext uri="{BB962C8B-B14F-4D97-AF65-F5344CB8AC3E}">
        <p14:creationId xmlns:p14="http://schemas.microsoft.com/office/powerpoint/2010/main" val="34206294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SBHP?</a:t>
            </a:r>
            <a:r>
              <a:rPr lang="en-US" dirty="0"/>
              <a:t/>
            </a:r>
            <a:br>
              <a:rPr lang="en-US" dirty="0"/>
            </a:b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828800" y="1828800"/>
            <a:ext cx="5410200" cy="3818966"/>
          </a:xfrm>
        </p:spPr>
      </p:pic>
    </p:spTree>
    <p:extLst>
      <p:ext uri="{BB962C8B-B14F-4D97-AF65-F5344CB8AC3E}">
        <p14:creationId xmlns:p14="http://schemas.microsoft.com/office/powerpoint/2010/main" val="389695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SBHP Activities</a:t>
            </a:r>
            <a:endParaRPr lang="en-US" dirty="0"/>
          </a:p>
        </p:txBody>
      </p:sp>
      <p:sp>
        <p:nvSpPr>
          <p:cNvPr id="3" name="Content Placeholder 2"/>
          <p:cNvSpPr>
            <a:spLocks noGrp="1"/>
          </p:cNvSpPr>
          <p:nvPr>
            <p:ph idx="1"/>
          </p:nvPr>
        </p:nvSpPr>
        <p:spPr>
          <a:xfrm>
            <a:off x="685800" y="1828800"/>
            <a:ext cx="8077200" cy="4525963"/>
          </a:xfrm>
        </p:spPr>
        <p:txBody>
          <a:bodyPr>
            <a:normAutofit/>
          </a:bodyPr>
          <a:lstStyle/>
          <a:p>
            <a:pPr marL="0" indent="0">
              <a:buNone/>
            </a:pPr>
            <a:endParaRPr lang="en-US" sz="2400" i="1" dirty="0" smtClean="0"/>
          </a:p>
          <a:p>
            <a:pPr marL="0" indent="0">
              <a:buNone/>
            </a:pPr>
            <a:endParaRPr lang="en-US" sz="2400" i="1" dirty="0" smtClean="0"/>
          </a:p>
          <a:p>
            <a:pPr marL="0" indent="0" algn="ctr">
              <a:buNone/>
            </a:pPr>
            <a:r>
              <a:rPr lang="en-US" sz="2400" b="1" i="1" dirty="0" smtClean="0"/>
              <a:t>Train</a:t>
            </a:r>
            <a:r>
              <a:rPr lang="en-US" sz="2400" i="1" dirty="0" smtClean="0"/>
              <a:t> civilian providers in military culture AND evidenced based psychotherapies</a:t>
            </a:r>
          </a:p>
          <a:p>
            <a:pPr marL="0" indent="0" algn="ctr">
              <a:buNone/>
            </a:pPr>
            <a:endParaRPr lang="en-US" sz="2400" i="1" dirty="0" smtClean="0"/>
          </a:p>
          <a:p>
            <a:pPr marL="0" indent="0" algn="ctr">
              <a:buNone/>
            </a:pPr>
            <a:r>
              <a:rPr lang="en-US" sz="2400" i="1" dirty="0" smtClean="0"/>
              <a:t>Create a </a:t>
            </a:r>
            <a:r>
              <a:rPr lang="en-US" sz="2400" b="1" i="1" dirty="0" smtClean="0"/>
              <a:t>registry</a:t>
            </a:r>
            <a:r>
              <a:rPr lang="en-US" sz="2400" i="1" dirty="0" smtClean="0"/>
              <a:t> where these providers can be located by those in need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152400"/>
            <a:ext cx="7638143" cy="1143000"/>
          </a:xfrm>
        </p:spPr>
        <p:txBody>
          <a:bodyPr>
            <a:normAutofit/>
          </a:bodyPr>
          <a:lstStyle/>
          <a:p>
            <a:r>
              <a:rPr lang="en-US" dirty="0" smtClean="0"/>
              <a:t>Why SBHP?</a:t>
            </a:r>
            <a:endParaRPr lang="en-US" dirty="0"/>
          </a:p>
        </p:txBody>
      </p:sp>
      <p:sp>
        <p:nvSpPr>
          <p:cNvPr id="3" name="Content Placeholder 2"/>
          <p:cNvSpPr>
            <a:spLocks noGrp="1"/>
          </p:cNvSpPr>
          <p:nvPr>
            <p:ph idx="1"/>
          </p:nvPr>
        </p:nvSpPr>
        <p:spPr>
          <a:xfrm>
            <a:off x="838200" y="1676400"/>
            <a:ext cx="7467600" cy="4525963"/>
          </a:xfrm>
        </p:spPr>
        <p:txBody>
          <a:bodyPr/>
          <a:lstStyle/>
          <a:p>
            <a:pPr marL="0" indent="0">
              <a:buNone/>
            </a:pPr>
            <a:endParaRPr lang="en-US" sz="3000" dirty="0" smtClean="0"/>
          </a:p>
          <a:p>
            <a:r>
              <a:rPr lang="en-US" sz="3000" dirty="0" smtClean="0"/>
              <a:t>Military service comes with unique challenges and opportunities</a:t>
            </a:r>
          </a:p>
          <a:p>
            <a:r>
              <a:rPr lang="en-US" sz="3000" dirty="0" smtClean="0"/>
              <a:t>The military has its own unique culture</a:t>
            </a:r>
          </a:p>
          <a:p>
            <a:r>
              <a:rPr lang="en-US" sz="3000" dirty="0" smtClean="0"/>
              <a:t>There is a shortage of culturally competent professionals who are trained to use evidenced based psychotherapies</a:t>
            </a:r>
          </a:p>
          <a:p>
            <a:pPr marL="0" indent="0">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of SBHP</a:t>
            </a:r>
            <a:endParaRPr lang="en-US" dirty="0"/>
          </a:p>
        </p:txBody>
      </p:sp>
      <p:sp>
        <p:nvSpPr>
          <p:cNvPr id="3" name="Content Placeholder 2"/>
          <p:cNvSpPr>
            <a:spLocks noGrp="1"/>
          </p:cNvSpPr>
          <p:nvPr>
            <p:ph idx="1"/>
          </p:nvPr>
        </p:nvSpPr>
        <p:spPr>
          <a:xfrm>
            <a:off x="685800" y="1828800"/>
            <a:ext cx="8001000" cy="4525963"/>
          </a:xfrm>
        </p:spPr>
        <p:txBody>
          <a:bodyPr>
            <a:noAutofit/>
          </a:bodyPr>
          <a:lstStyle/>
          <a:p>
            <a:r>
              <a:rPr lang="en-US" sz="2400" dirty="0" smtClean="0"/>
              <a:t>Facilitate the link between providers who wish to work with service members and service members looking for help. </a:t>
            </a:r>
          </a:p>
          <a:p>
            <a:endParaRPr lang="en-US" sz="2400" dirty="0" smtClean="0"/>
          </a:p>
          <a:p>
            <a:r>
              <a:rPr lang="en-US" sz="2400" dirty="0" smtClean="0"/>
              <a:t>Assist in restoring, sustaining and enhancing the behavioral health readiness of the military community.</a:t>
            </a:r>
          </a:p>
          <a:p>
            <a:endParaRPr lang="en-US" sz="2400" dirty="0" smtClean="0"/>
          </a:p>
          <a:p>
            <a:r>
              <a:rPr lang="en-US" sz="2400" dirty="0" smtClean="0"/>
              <a:t>Evaluate the impact of training civilian clinicians as well as the referral system for service members, veterans and their families.  </a:t>
            </a:r>
          </a:p>
          <a:p>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Outcomes We </a:t>
            </a:r>
            <a:r>
              <a:rPr lang="en-US" dirty="0"/>
              <a:t>S</a:t>
            </a:r>
            <a:r>
              <a:rPr lang="en-US" dirty="0" smtClean="0"/>
              <a:t>eek to </a:t>
            </a:r>
            <a:r>
              <a:rPr lang="en-US" dirty="0"/>
              <a:t>A</a:t>
            </a:r>
            <a:r>
              <a:rPr lang="en-US" dirty="0" smtClean="0"/>
              <a:t>chieve</a:t>
            </a:r>
            <a:endParaRPr lang="en-US" dirty="0"/>
          </a:p>
        </p:txBody>
      </p:sp>
      <p:sp>
        <p:nvSpPr>
          <p:cNvPr id="3" name="Content Placeholder 2"/>
          <p:cNvSpPr>
            <a:spLocks noGrp="1"/>
          </p:cNvSpPr>
          <p:nvPr>
            <p:ph idx="1"/>
          </p:nvPr>
        </p:nvSpPr>
        <p:spPr>
          <a:xfrm>
            <a:off x="457200" y="1493837"/>
            <a:ext cx="8458200" cy="4525963"/>
          </a:xfrm>
        </p:spPr>
        <p:txBody>
          <a:bodyPr>
            <a:normAutofit lnSpcReduction="10000"/>
          </a:bodyPr>
          <a:lstStyle/>
          <a:p>
            <a:r>
              <a:rPr lang="en-US" sz="2400" dirty="0"/>
              <a:t>Reduce the percentage of Medically Non-Deployable service members caused by behavioral health </a:t>
            </a:r>
            <a:r>
              <a:rPr lang="en-US" sz="2400" dirty="0" smtClean="0"/>
              <a:t>issues</a:t>
            </a:r>
          </a:p>
          <a:p>
            <a:endParaRPr lang="en-US" sz="2400" dirty="0"/>
          </a:p>
          <a:p>
            <a:r>
              <a:rPr lang="en-US" sz="2400" dirty="0"/>
              <a:t>Increase access to </a:t>
            </a:r>
            <a:r>
              <a:rPr lang="en-US" sz="2400" dirty="0" smtClean="0"/>
              <a:t>treatment</a:t>
            </a:r>
          </a:p>
          <a:p>
            <a:endParaRPr lang="en-US" sz="2400" dirty="0"/>
          </a:p>
          <a:p>
            <a:r>
              <a:rPr lang="en-US" sz="2400" dirty="0"/>
              <a:t>Increase number of providers with  empirically-based behavioral health </a:t>
            </a:r>
            <a:r>
              <a:rPr lang="en-US" sz="2400" dirty="0" smtClean="0"/>
              <a:t>training </a:t>
            </a:r>
          </a:p>
          <a:p>
            <a:endParaRPr lang="en-US" sz="2400" dirty="0"/>
          </a:p>
          <a:p>
            <a:r>
              <a:rPr lang="en-US" sz="2400" dirty="0"/>
              <a:t>Improve communication between civilian providers </a:t>
            </a:r>
            <a:r>
              <a:rPr lang="en-US" sz="2400" dirty="0" smtClean="0"/>
              <a:t>and referral sources</a:t>
            </a:r>
            <a:endParaRPr lang="en-US" sz="2400" dirty="0"/>
          </a:p>
          <a:p>
            <a:pPr algn="r">
              <a:buNone/>
            </a:pPr>
            <a:r>
              <a:rPr lang="en-US" sz="2400" b="1" i="1" dirty="0"/>
              <a:t>and ultimately…..reduce </a:t>
            </a:r>
            <a:r>
              <a:rPr lang="en-US" sz="2400" b="1" i="1" dirty="0" smtClean="0"/>
              <a:t>suicides</a:t>
            </a:r>
            <a:endParaRPr lang="en-US" sz="2400" b="1" i="1" dirty="0"/>
          </a:p>
          <a:p>
            <a:endParaRPr lang="en-US" sz="2800" dirty="0"/>
          </a:p>
        </p:txBody>
      </p:sp>
    </p:spTree>
    <p:extLst>
      <p:ext uri="{BB962C8B-B14F-4D97-AF65-F5344CB8AC3E}">
        <p14:creationId xmlns:p14="http://schemas.microsoft.com/office/powerpoint/2010/main" val="1548894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Original Collaborators</a:t>
            </a:r>
            <a:endParaRPr lang="en-US" dirty="0"/>
          </a:p>
        </p:txBody>
      </p:sp>
      <p:sp>
        <p:nvSpPr>
          <p:cNvPr id="3" name="Content Placeholder 2"/>
          <p:cNvSpPr>
            <a:spLocks noGrp="1"/>
          </p:cNvSpPr>
          <p:nvPr>
            <p:ph idx="1"/>
          </p:nvPr>
        </p:nvSpPr>
        <p:spPr/>
        <p:txBody>
          <a:bodyPr/>
          <a:lstStyle/>
          <a:p>
            <a:r>
              <a:rPr lang="en-US" sz="3200" dirty="0"/>
              <a:t>Indiana National Guard (</a:t>
            </a:r>
            <a:r>
              <a:rPr lang="en-US" sz="3200" i="1" dirty="0"/>
              <a:t>INNG)</a:t>
            </a:r>
            <a:r>
              <a:rPr lang="en-US" sz="3200" dirty="0"/>
              <a:t>, </a:t>
            </a:r>
          </a:p>
          <a:p>
            <a:r>
              <a:rPr lang="en-US" sz="3200" dirty="0"/>
              <a:t>National Guard Bureau, Psychological Health Program (</a:t>
            </a:r>
            <a:r>
              <a:rPr lang="en-US" sz="3200" i="1" dirty="0"/>
              <a:t>PHP</a:t>
            </a:r>
            <a:r>
              <a:rPr lang="en-US" sz="3200" dirty="0"/>
              <a:t>), </a:t>
            </a:r>
          </a:p>
          <a:p>
            <a:r>
              <a:rPr lang="en-US" sz="3200" dirty="0"/>
              <a:t>Military Family Research Institute </a:t>
            </a:r>
            <a:r>
              <a:rPr lang="en-US" sz="3200" i="1" dirty="0"/>
              <a:t>(MFRI)</a:t>
            </a:r>
            <a:r>
              <a:rPr lang="en-US" sz="3200" dirty="0"/>
              <a:t>, </a:t>
            </a:r>
          </a:p>
          <a:p>
            <a:r>
              <a:rPr lang="en-US" sz="3200" dirty="0"/>
              <a:t>Indiana Family and Social Services Administration </a:t>
            </a:r>
            <a:r>
              <a:rPr lang="en-US" sz="3200" i="1" dirty="0"/>
              <a:t>(FSSA), </a:t>
            </a:r>
          </a:p>
          <a:p>
            <a:r>
              <a:rPr lang="en-US" sz="3200" dirty="0"/>
              <a:t>Center for Deployment Psychology (</a:t>
            </a:r>
            <a:r>
              <a:rPr lang="en-US" sz="3200" i="1" dirty="0"/>
              <a:t>CDP</a:t>
            </a:r>
            <a:r>
              <a:rPr lang="en-US" sz="3200" dirty="0"/>
              <a:t>)</a:t>
            </a:r>
          </a:p>
          <a:p>
            <a:endParaRPr lang="en-US" dirty="0"/>
          </a:p>
        </p:txBody>
      </p:sp>
    </p:spTree>
    <p:extLst>
      <p:ext uri="{BB962C8B-B14F-4D97-AF65-F5344CB8AC3E}">
        <p14:creationId xmlns:p14="http://schemas.microsoft.com/office/powerpoint/2010/main" val="25132087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
            </a:r>
            <a:br>
              <a:rPr lang="en-US" dirty="0" smtClean="0"/>
            </a:br>
            <a:r>
              <a:rPr lang="en-US" dirty="0" smtClean="0"/>
              <a:t>Trainings</a:t>
            </a:r>
            <a:endParaRPr lang="en-US" dirty="0"/>
          </a:p>
        </p:txBody>
      </p:sp>
    </p:spTree>
    <p:extLst>
      <p:ext uri="{BB962C8B-B14F-4D97-AF65-F5344CB8AC3E}">
        <p14:creationId xmlns:p14="http://schemas.microsoft.com/office/powerpoint/2010/main" val="239527769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5&quot;&gt;&lt;property id=&quot;20148&quot; value=&quot;5&quot;/&gt;&lt;property id=&quot;20300&quot; value=&quot;Slide 2 - &amp;quot;SBHP development&amp;quot;&quot;/&gt;&lt;property id=&quot;20307&quot; value=&quot;291&quot;/&gt;&lt;/object&gt;&lt;object type=&quot;3&quot; unique_id=&quot;10006&quot;&gt;&lt;property id=&quot;20148&quot; value=&quot;5&quot;/&gt;&lt;property id=&quot;20300&quot; value=&quot;Slide 3 - &amp;quot;Simply put, SBHP is: &amp;quot;&quot;/&gt;&lt;property id=&quot;20307&quot; value=&quot;290&quot;/&gt;&lt;/object&gt;&lt;object type=&quot;3&quot; unique_id=&quot;10007&quot;&gt;&lt;property id=&quot;20148&quot; value=&quot;5&quot;/&gt;&lt;property id=&quot;20300&quot; value=&quot;Slide 4 - &amp;quot;Overall, SBHP will:&amp;quot;&quot;/&gt;&lt;property id=&quot;20307&quot; value=&quot;309&quot;/&gt;&lt;/object&gt;&lt;object type=&quot;3&quot; unique_id=&quot;10008&quot;&gt;&lt;property id=&quot;20148&quot; value=&quot;5&quot;/&gt;&lt;property id=&quot;20300&quot; value=&quot;Slide 11 - &amp;quot;By joining the registry, your information will be available&amp;quot;&quot;/&gt;&lt;property id=&quot;20307&quot; value=&quot;321&quot;/&gt;&lt;/object&gt;&lt;object type=&quot;3&quot; unique_id=&quot;10009&quot;&gt;&lt;property id=&quot;20148&quot; value=&quot;5&quot;/&gt;&lt;property id=&quot;20300&quot; value=&quot;Slide 5 - &amp;quot;We are glad you are here to learn&amp;quot;&quot;/&gt;&lt;property id=&quot;20307&quot; value=&quot;298&quot;/&gt;&lt;/object&gt;&lt;object type=&quot;3&quot; unique_id=&quot;10014&quot;&gt;&lt;property id=&quot;20148&quot; value=&quot;5&quot;/&gt;&lt;property id=&quot;20300&quot; value=&quot;Slide 14 - &amp;quot;What it takes to join the Registry&amp;quot;&quot;/&gt;&lt;property id=&quot;20307&quot; value=&quot;327&quot;/&gt;&lt;/object&gt;&lt;object type=&quot;3&quot; unique_id=&quot;10015&quot;&gt;&lt;property id=&quot;20148&quot; value=&quot;5&quot;/&gt;&lt;property id=&quot;20300&quot; value=&quot;Slide 15 - &amp;quot;Benefits to you&amp;quot;&quot;/&gt;&lt;property id=&quot;20307&quot; value=&quot;316&quot;/&gt;&lt;/object&gt;&lt;object type=&quot;3&quot; unique_id=&quot;10016&quot;&gt;&lt;property id=&quot;20148&quot; value=&quot;5&quot;/&gt;&lt;property id=&quot;20300&quot; value=&quot;Slide 20 - &amp;quot;Consider these opportunities&amp;quot;&quot;/&gt;&lt;property id=&quot;20307&quot; value=&quot;294&quot;/&gt;&lt;/object&gt;&lt;object type=&quot;3&quot; unique_id=&quot;10017&quot;&gt;&lt;property id=&quot;20148&quot; value=&quot;5&quot;/&gt;&lt;property id=&quot;20300&quot; value=&quot;Slide 21 - &amp;quot;..and if I don’t qualify for the registry?&amp;quot;&quot;/&gt;&lt;property id=&quot;20307&quot; value=&quot;334&quot;/&gt;&lt;/object&gt;&lt;object type=&quot;3&quot; unique_id=&quot;10020&quot;&gt;&lt;property id=&quot;20148&quot; value=&quot;5&quot;/&gt;&lt;property id=&quot;20300&quot; value=&quot;Slide 28 - &amp;quot;Indiana National Guard &amp;quot;&quot;/&gt;&lt;property id=&quot;20307&quot; value=&quot;305&quot;/&gt;&lt;/object&gt;&lt;object type=&quot;3&quot; unique_id=&quot;10021&quot;&gt;&lt;property id=&quot;20148&quot; value=&quot;5&quot;/&gt;&lt;property id=&quot;20300&quot; value=&quot;Slide 29 - &amp;quot;Military Family Research Institute&amp;quot;&quot;/&gt;&lt;property id=&quot;20307&quot; value=&quot;306&quot;/&gt;&lt;/object&gt;&lt;object type=&quot;3&quot; unique_id=&quot;10022&quot;&gt;&lt;property id=&quot;20148&quot; value=&quot;5&quot;/&gt;&lt;property id=&quot;20300&quot; value=&quot;Slide 30 - &amp;quot;Indiana Family and Social Services Administration&amp;quot;&quot;/&gt;&lt;property id=&quot;20307&quot; value=&quot;307&quot;/&gt;&lt;/object&gt;&lt;object type=&quot;3&quot; unique_id=&quot;10023&quot;&gt;&lt;property id=&quot;20148&quot; value=&quot;5&quot;/&gt;&lt;property id=&quot;20300&quot; value=&quot;Slide 31 - &amp;quot;National Guard Bureau – Psychological Health Program&amp;quot;&quot;/&gt;&lt;property id=&quot;20307&quot; value=&quot;333&quot;/&gt;&lt;/object&gt;&lt;object type=&quot;3&quot; unique_id=&quot;10024&quot;&gt;&lt;property id=&quot;20148&quot; value=&quot;5&quot;/&gt;&lt;property id=&quot;20300&quot; value=&quot;Slide 32 - &amp;quot;Collaborator&amp;quot;&quot;/&gt;&lt;property id=&quot;20307&quot; value=&quot;308&quot;/&gt;&lt;/object&gt;&lt;object type=&quot;3&quot; unique_id=&quot;10025&quot;&gt;&lt;property id=&quot;20148&quot; value=&quot;5&quot;/&gt;&lt;property id=&quot;20300&quot; value=&quot;Slide 33 - &amp;quot;Links to know&amp;quot;&quot;/&gt;&lt;property id=&quot;20307&quot; value=&quot;329&quot;/&gt;&lt;/object&gt;&lt;object type=&quot;3&quot; unique_id=&quot;10027&quot;&gt;&lt;property id=&quot;20148&quot; value=&quot;5&quot;/&gt;&lt;property id=&quot;20300&quot; value=&quot;Slide 6 - &amp;quot;Tiers of Training&amp;quot;&quot;/&gt;&lt;property id=&quot;20307&quot; value=&quot;338&quot;/&gt;&lt;/object&gt;&lt;object type=&quot;3&quot; unique_id=&quot;10028&quot;&gt;&lt;property id=&quot;20148&quot; value=&quot;5&quot;/&gt;&lt;property id=&quot;20300&quot; value=&quot;Slide 7 - &amp;quot;Tier Two – Two Days / 13 CEUs&amp;quot;&quot;/&gt;&lt;property id=&quot;20307&quot; value=&quot;339&quot;/&gt;&lt;/object&gt;&lt;object type=&quot;3&quot; unique_id=&quot;10029&quot;&gt;&lt;property id=&quot;20148&quot; value=&quot;5&quot;/&gt;&lt;property id=&quot;20300&quot; value=&quot;Slide 8 - &amp;quot;Tier Three – Two Days / 13 CEUs &amp;quot;&quot;/&gt;&lt;property id=&quot;20307&quot; value=&quot;340&quot;/&gt;&lt;/object&gt;&lt;object type=&quot;3&quot; unique_id=&quot;10030&quot;&gt;&lt;property id=&quot;20148&quot; value=&quot;5&quot;/&gt;&lt;property id=&quot;20300&quot; value=&quot;Slide 9 - &amp;quot;Evaluation&amp;quot;&quot;/&gt;&lt;property id=&quot;20307&quot; value=&quot;343&quot;/&gt;&lt;/object&gt;&lt;object type=&quot;3&quot; unique_id=&quot;10031&quot;&gt;&lt;property id=&quot;20148&quot; value=&quot;5&quot;/&gt;&lt;property id=&quot;20300&quot; value=&quot;Slide 10 - &amp;quot;Outcomes&amp;quot;&quot;/&gt;&lt;property id=&quot;20307&quot; value=&quot;342&quot;/&gt;&lt;/object&gt;&lt;object type=&quot;3&quot; unique_id=&quot;10032&quot;&gt;&lt;property id=&quot;20148&quot; value=&quot;5&quot;/&gt;&lt;property id=&quot;20300&quot; value=&quot;Slide 12 - &amp;quot;Provider searches&amp;quot;&quot;/&gt;&lt;property id=&quot;20307&quot; value=&quot;346&quot;/&gt;&lt;/object&gt;&lt;object type=&quot;3&quot; unique_id=&quot;10033&quot;&gt;&lt;property id=&quot;20148&quot; value=&quot;5&quot;/&gt;&lt;property id=&quot;20300&quot; value=&quot;Slide 13 - &amp;quot;Provider Profile&amp;quot;&quot;/&gt;&lt;property id=&quot;20307&quot; value=&quot;349&quot;/&gt;&lt;/object&gt;&lt;object type=&quot;3&quot; unique_id=&quot;10034&quot;&gt;&lt;property id=&quot;20148&quot; value=&quot;5&quot;/&gt;&lt;property id=&quot;20300&quot; value=&quot;Slide 16 - &amp;quot;Certificate for your office&amp;quot;&quot;/&gt;&lt;property id=&quot;20307&quot; value=&quot;348&quot;/&gt;&lt;/object&gt;&lt;object type=&quot;3&quot; unique_id=&quot;10035&quot;&gt;&lt;property id=&quot;20148&quot; value=&quot;5&quot;/&gt;&lt;property id=&quot;20300&quot; value=&quot;Slide 17 - &amp;quot;Registry Providers by County&amp;quot;&quot;/&gt;&lt;property id=&quot;20307&quot; value=&quot;356&quot;/&gt;&lt;/object&gt;&lt;object type=&quot;3&quot; unique_id=&quot;10036&quot;&gt;&lt;property id=&quot;20148&quot; value=&quot;5&quot;/&gt;&lt;property id=&quot;20300&quot; value=&quot;Slide 18 - &amp;quot;SP Community Initiative&amp;quot;&quot;/&gt;&lt;property id=&quot;20307&quot; value=&quot;347&quot;/&gt;&lt;/object&gt;&lt;object type=&quot;3&quot; unique_id=&quot;10037&quot;&gt;&lt;property id=&quot;20148&quot; value=&quot;5&quot;/&gt;&lt;property id=&quot;20300&quot; value=&quot;Slide 19 - &amp;quot;SP Community Initiative&amp;quot;&quot;/&gt;&lt;property id=&quot;20307&quot; value=&quot;355&quot;/&gt;&lt;/object&gt;&lt;object type=&quot;3&quot; unique_id=&quot;10038&quot;&gt;&lt;property id=&quot;20148&quot; value=&quot;5&quot;/&gt;&lt;property id=&quot;20300&quot; value=&quot;Slide 22 - &amp;quot;Be listed in a category of resources&amp;quot;&quot;/&gt;&lt;property id=&quot;20307&quot; value=&quot;344&quot;/&gt;&lt;/object&gt;&lt;object type=&quot;3&quot; unique_id=&quot;10039&quot;&gt;&lt;property id=&quot;20148&quot; value=&quot;5&quot;/&gt;&lt;property id=&quot;20300&quot; value=&quot;Slide 23 - &amp;quot;SBHP does NOT…&amp;quot;&quot;/&gt;&lt;property id=&quot;20307&quot; value=&quot;341&quot;/&gt;&lt;/object&gt;&lt;object type=&quot;3&quot; unique_id=&quot;10040&quot;&gt;&lt;property id=&quot;20148&quot; value=&quot;5&quot;/&gt;&lt;property id=&quot;20300&quot; value=&quot;Slide 24 - &amp;quot;SBHP Accomplishments&amp;quot;&quot;/&gt;&lt;property id=&quot;20307&quot; value=&quot;345&quot;/&gt;&lt;/object&gt;&lt;object type=&quot;3&quot; unique_id=&quot;10041&quot;&gt;&lt;property id=&quot;20148&quot; value=&quot;5&quot;/&gt;&lt;property id=&quot;20300&quot; value=&quot;Slide 25 - &amp;quot;From 2011 to end of 2013…..&amp;quot;&quot;/&gt;&lt;property id=&quot;20307&quot; value=&quot;337&quot;/&gt;&lt;/object&gt;&lt;object type=&quot;3&quot; unique_id=&quot;10042&quot;&gt;&lt;property id=&quot;20148&quot; value=&quot;5&quot;/&gt;&lt;property id=&quot;20300&quot; value=&quot;Slide 26&quot;/&gt;&lt;property id=&quot;20307&quot; value=&quot;352&quot;/&gt;&lt;/object&gt;&lt;object type=&quot;3&quot; unique_id=&quot;10043&quot;&gt;&lt;property id=&quot;20148&quot; value=&quot;5&quot;/&gt;&lt;property id=&quot;20300&quot; value=&quot;Slide 27&quot;/&gt;&lt;property id=&quot;20307&quot; value=&quot;350&quot;/&gt;&lt;/object&gt;&lt;object type=&quot;3&quot; unique_id=&quot;10044&quot;&gt;&lt;property id=&quot;20148&quot; value=&quot;5&quot;/&gt;&lt;property id=&quot;20300&quot; value=&quot;Slide 34&quot;/&gt;&lt;property id=&quot;20307&quot; value=&quot;351&quot;/&gt;&lt;/object&gt;&lt;/object&gt;&lt;/object&gt;&lt;/database&gt;"/>
  <p:tag name="SECTOMILLISECCONVERTED"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SBHP-ppt-C-201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2442BBFB35BD429C7560DE68003EE2" ma:contentTypeVersion="13" ma:contentTypeDescription="Create a new document." ma:contentTypeScope="" ma:versionID="aabc29159105f2e80a9e02f3c863503f">
  <xsd:schema xmlns:xsd="http://www.w3.org/2001/XMLSchema" xmlns:xs="http://www.w3.org/2001/XMLSchema" xmlns:p="http://schemas.microsoft.com/office/2006/metadata/properties" xmlns:ns2="559e1b2d-1bf0-4a06-90b3-28fe5e0d6067" xmlns:ns3="dce1401d-622d-4ff0-8fe9-5e1d08ff3a73" targetNamespace="http://schemas.microsoft.com/office/2006/metadata/properties" ma:root="true" ma:fieldsID="3d2053bb01b4da3f4f3d804a4f145bf6" ns2:_="" ns3:_="">
    <xsd:import namespace="559e1b2d-1bf0-4a06-90b3-28fe5e0d6067"/>
    <xsd:import namespace="dce1401d-622d-4ff0-8fe9-5e1d08ff3a73"/>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9e1b2d-1bf0-4a06-90b3-28fe5e0d606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cbfcbdb7-f06e-4ccd-96c0-4e3729eb4675" ma:termSetId="09814cd3-568e-fe90-9814-8d621ff8fb84" ma:anchorId="fba54fb3-c3e1-fe81-a776-ca4b69148c4d" ma:open="true" ma:isKeyword="false">
      <xsd:complexType>
        <xsd:sequence>
          <xsd:element ref="pc:Terms" minOccurs="0" maxOccurs="1"/>
        </xsd:sequence>
      </xsd:complex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ce1401d-622d-4ff0-8fe9-5e1d08ff3a73"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08f2175c-cd70-4abc-900c-7c079fc43dcc}" ma:internalName="TaxCatchAll" ma:showField="CatchAllData" ma:web="dce1401d-622d-4ff0-8fe9-5e1d08ff3a73">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559e1b2d-1bf0-4a06-90b3-28fe5e0d6067">
      <Terms xmlns="http://schemas.microsoft.com/office/infopath/2007/PartnerControls"/>
    </lcf76f155ced4ddcb4097134ff3c332f>
    <TaxCatchAll xmlns="dce1401d-622d-4ff0-8fe9-5e1d08ff3a73" xsi:nil="true"/>
  </documentManagement>
</p:properties>
</file>

<file path=customXml/itemProps1.xml><?xml version="1.0" encoding="utf-8"?>
<ds:datastoreItem xmlns:ds="http://schemas.openxmlformats.org/officeDocument/2006/customXml" ds:itemID="{A9C249CD-9ABD-4C01-9A75-5A022995A55B}"/>
</file>

<file path=customXml/itemProps2.xml><?xml version="1.0" encoding="utf-8"?>
<ds:datastoreItem xmlns:ds="http://schemas.openxmlformats.org/officeDocument/2006/customXml" ds:itemID="{796689A1-B366-425D-B342-937DD28C46D3}"/>
</file>

<file path=customXml/itemProps3.xml><?xml version="1.0" encoding="utf-8"?>
<ds:datastoreItem xmlns:ds="http://schemas.openxmlformats.org/officeDocument/2006/customXml" ds:itemID="{0E7117FA-F4DB-4ACE-A883-0F93226134DA}"/>
</file>

<file path=docProps/app.xml><?xml version="1.0" encoding="utf-8"?>
<Properties xmlns="http://schemas.openxmlformats.org/officeDocument/2006/extended-properties" xmlns:vt="http://schemas.openxmlformats.org/officeDocument/2006/docPropsVTypes">
  <Template>SBHP DMHA PPT</Template>
  <TotalTime>6160</TotalTime>
  <Words>2807</Words>
  <Application>Microsoft Office PowerPoint</Application>
  <PresentationFormat>On-screen Show (4:3)</PresentationFormat>
  <Paragraphs>308</Paragraphs>
  <Slides>29</Slides>
  <Notes>29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Adobe Garamond Pro</vt:lpstr>
      <vt:lpstr>Arial</vt:lpstr>
      <vt:lpstr>Calibri</vt:lpstr>
      <vt:lpstr>Garamond</vt:lpstr>
      <vt:lpstr>SBHP-ppt-C-2019</vt:lpstr>
      <vt:lpstr>PowerPoint Presentation</vt:lpstr>
      <vt:lpstr>What is SBHP? </vt:lpstr>
      <vt:lpstr>Why SBHP? </vt:lpstr>
      <vt:lpstr>SBHP Activities</vt:lpstr>
      <vt:lpstr>Why SBHP?</vt:lpstr>
      <vt:lpstr>Goals of SBHP</vt:lpstr>
      <vt:lpstr>Outcomes We Seek to Achieve</vt:lpstr>
      <vt:lpstr>Original Collaborators</vt:lpstr>
      <vt:lpstr> Trainings</vt:lpstr>
      <vt:lpstr>Community Based Deck   </vt:lpstr>
      <vt:lpstr>Tiers of Training</vt:lpstr>
      <vt:lpstr>Tier One (1 day)</vt:lpstr>
      <vt:lpstr>Tier Two (2 days)</vt:lpstr>
      <vt:lpstr>Tier Three (1 and 2 Day trainings)</vt:lpstr>
      <vt:lpstr>Evaluation</vt:lpstr>
      <vt:lpstr> Registry</vt:lpstr>
      <vt:lpstr>Join the Registry</vt:lpstr>
      <vt:lpstr>SBHP Accomplishments (June 2019)</vt:lpstr>
      <vt:lpstr>SBHP does not….</vt:lpstr>
      <vt:lpstr>Consider These Opportunities</vt:lpstr>
      <vt:lpstr>Indiana Military Demographics </vt:lpstr>
      <vt:lpstr>How Many Veterans Call Indiana Home?</vt:lpstr>
      <vt:lpstr>Veteran Population</vt:lpstr>
      <vt:lpstr>Veterans by Age Group</vt:lpstr>
      <vt:lpstr>Indiana’s Military Population </vt:lpstr>
      <vt:lpstr>Indiana Active Duty Numbers</vt:lpstr>
      <vt:lpstr>Selected Reserve and Active Duty  Dependents </vt:lpstr>
      <vt:lpstr>Indiana Suicide Rates Per 100,000 people  </vt:lpstr>
      <vt:lpstr>PowerPoint Presentation</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scott.edwards11</dc:creator>
  <cp:lastModifiedBy>ART FULLER</cp:lastModifiedBy>
  <cp:revision>345</cp:revision>
  <cp:lastPrinted>2017-01-17T18:16:49Z</cp:lastPrinted>
  <dcterms:created xsi:type="dcterms:W3CDTF">2011-05-24T21:17:47Z</dcterms:created>
  <dcterms:modified xsi:type="dcterms:W3CDTF">2020-07-09T20:03:30Z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0x010100B52442BBFB35BD429C7560DE68003EE2</vt:lpwstr>
  </property>
  <property fmtid="{D5CDD505-2E9C-101B-9397-08002B2CF9AE}" pid="3" name="Order">
    <vt:r8>242600</vt:r8>
  </property>
</Properties>
</file>